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90"/>
  </p:notesMasterIdLst>
  <p:sldIdLst>
    <p:sldId id="256" r:id="rId2"/>
    <p:sldId id="257" r:id="rId3"/>
    <p:sldId id="377" r:id="rId4"/>
    <p:sldId id="373" r:id="rId5"/>
    <p:sldId id="258" r:id="rId6"/>
    <p:sldId id="260" r:id="rId7"/>
    <p:sldId id="262" r:id="rId8"/>
    <p:sldId id="375" r:id="rId9"/>
    <p:sldId id="374" r:id="rId10"/>
    <p:sldId id="370" r:id="rId11"/>
    <p:sldId id="269" r:id="rId12"/>
    <p:sldId id="264" r:id="rId13"/>
    <p:sldId id="296" r:id="rId14"/>
    <p:sldId id="376" r:id="rId15"/>
    <p:sldId id="333" r:id="rId16"/>
    <p:sldId id="265" r:id="rId17"/>
    <p:sldId id="334" r:id="rId18"/>
    <p:sldId id="335" r:id="rId19"/>
    <p:sldId id="364" r:id="rId20"/>
    <p:sldId id="267" r:id="rId21"/>
    <p:sldId id="365" r:id="rId22"/>
    <p:sldId id="336" r:id="rId23"/>
    <p:sldId id="337" r:id="rId24"/>
    <p:sldId id="271" r:id="rId25"/>
    <p:sldId id="276" r:id="rId26"/>
    <p:sldId id="277" r:id="rId27"/>
    <p:sldId id="338" r:id="rId28"/>
    <p:sldId id="323" r:id="rId29"/>
    <p:sldId id="372" r:id="rId30"/>
    <p:sldId id="371" r:id="rId31"/>
    <p:sldId id="278" r:id="rId32"/>
    <p:sldId id="324" r:id="rId33"/>
    <p:sldId id="325" r:id="rId34"/>
    <p:sldId id="326" r:id="rId35"/>
    <p:sldId id="327" r:id="rId36"/>
    <p:sldId id="328" r:id="rId37"/>
    <p:sldId id="329" r:id="rId38"/>
    <p:sldId id="330" r:id="rId39"/>
    <p:sldId id="331" r:id="rId40"/>
    <p:sldId id="285" r:id="rId41"/>
    <p:sldId id="303" r:id="rId42"/>
    <p:sldId id="304" r:id="rId43"/>
    <p:sldId id="305" r:id="rId44"/>
    <p:sldId id="306" r:id="rId45"/>
    <p:sldId id="307" r:id="rId46"/>
    <p:sldId id="308" r:id="rId47"/>
    <p:sldId id="309" r:id="rId48"/>
    <p:sldId id="310" r:id="rId49"/>
    <p:sldId id="311" r:id="rId50"/>
    <p:sldId id="313" r:id="rId51"/>
    <p:sldId id="314" r:id="rId52"/>
    <p:sldId id="315" r:id="rId53"/>
    <p:sldId id="316" r:id="rId54"/>
    <p:sldId id="317" r:id="rId55"/>
    <p:sldId id="318" r:id="rId56"/>
    <p:sldId id="319" r:id="rId57"/>
    <p:sldId id="320" r:id="rId58"/>
    <p:sldId id="321" r:id="rId59"/>
    <p:sldId id="339" r:id="rId60"/>
    <p:sldId id="366" r:id="rId61"/>
    <p:sldId id="425" r:id="rId62"/>
    <p:sldId id="340" r:id="rId63"/>
    <p:sldId id="391" r:id="rId64"/>
    <p:sldId id="367" r:id="rId65"/>
    <p:sldId id="368" r:id="rId66"/>
    <p:sldId id="369" r:id="rId67"/>
    <p:sldId id="424" r:id="rId68"/>
    <p:sldId id="404" r:id="rId69"/>
    <p:sldId id="292" r:id="rId70"/>
    <p:sldId id="388" r:id="rId71"/>
    <p:sldId id="393" r:id="rId72"/>
    <p:sldId id="423" r:id="rId73"/>
    <p:sldId id="356" r:id="rId74"/>
    <p:sldId id="394" r:id="rId75"/>
    <p:sldId id="395" r:id="rId76"/>
    <p:sldId id="396" r:id="rId77"/>
    <p:sldId id="397" r:id="rId78"/>
    <p:sldId id="398" r:id="rId79"/>
    <p:sldId id="399" r:id="rId80"/>
    <p:sldId id="400" r:id="rId81"/>
    <p:sldId id="401" r:id="rId82"/>
    <p:sldId id="402" r:id="rId83"/>
    <p:sldId id="403" r:id="rId84"/>
    <p:sldId id="357" r:id="rId85"/>
    <p:sldId id="378" r:id="rId86"/>
    <p:sldId id="392" r:id="rId87"/>
    <p:sldId id="427" r:id="rId88"/>
    <p:sldId id="294" r:id="rId89"/>
  </p:sldIdLst>
  <p:sldSz cx="9144000" cy="6858000" type="screen4x3"/>
  <p:notesSz cx="6858000" cy="9144000"/>
  <p:defaultTex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71471" autoAdjust="0"/>
  </p:normalViewPr>
  <p:slideViewPr>
    <p:cSldViewPr>
      <p:cViewPr varScale="1">
        <p:scale>
          <a:sx n="129" d="100"/>
          <a:sy n="129" d="100"/>
        </p:scale>
        <p:origin x="126" y="22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AA2A4-4EA7-47FE-B1CC-773418F66655}" type="datetimeFigureOut">
              <a:rPr lang="en-US" smtClean="0"/>
              <a:t>12/4/2018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420A5-3369-439D-917D-87F3AC367A9E}" type="slidenum">
              <a:rPr lang="en-US" smtClean="0"/>
              <a:t>‹#›</a:t>
            </a:fld>
            <a:endParaRPr lang="en-US"/>
          </a:p>
        </p:txBody>
      </p:sp>
    </p:spTree>
    <p:extLst>
      <p:ext uri="{BB962C8B-B14F-4D97-AF65-F5344CB8AC3E}">
        <p14:creationId xmlns:p14="http://schemas.microsoft.com/office/powerpoint/2010/main" val="4001758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2</a:t>
            </a:fld>
            <a:endParaRPr lang="en-US"/>
          </a:p>
        </p:txBody>
      </p:sp>
    </p:spTree>
    <p:extLst>
      <p:ext uri="{BB962C8B-B14F-4D97-AF65-F5344CB8AC3E}">
        <p14:creationId xmlns:p14="http://schemas.microsoft.com/office/powerpoint/2010/main" val="301346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73</a:t>
            </a:fld>
            <a:endParaRPr lang="en-US"/>
          </a:p>
        </p:txBody>
      </p:sp>
    </p:spTree>
    <p:extLst>
      <p:ext uri="{BB962C8B-B14F-4D97-AF65-F5344CB8AC3E}">
        <p14:creationId xmlns:p14="http://schemas.microsoft.com/office/powerpoint/2010/main" val="65237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4</a:t>
            </a:fld>
            <a:endParaRPr lang="en-US"/>
          </a:p>
        </p:txBody>
      </p:sp>
    </p:spTree>
    <p:extLst>
      <p:ext uri="{BB962C8B-B14F-4D97-AF65-F5344CB8AC3E}">
        <p14:creationId xmlns:p14="http://schemas.microsoft.com/office/powerpoint/2010/main" val="233260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7</a:t>
            </a:fld>
            <a:endParaRPr lang="en-US"/>
          </a:p>
        </p:txBody>
      </p:sp>
    </p:spTree>
    <p:extLst>
      <p:ext uri="{BB962C8B-B14F-4D97-AF65-F5344CB8AC3E}">
        <p14:creationId xmlns:p14="http://schemas.microsoft.com/office/powerpoint/2010/main" val="194051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16</a:t>
            </a:fld>
            <a:endParaRPr lang="en-US"/>
          </a:p>
        </p:txBody>
      </p:sp>
    </p:spTree>
    <p:extLst>
      <p:ext uri="{BB962C8B-B14F-4D97-AF65-F5344CB8AC3E}">
        <p14:creationId xmlns:p14="http://schemas.microsoft.com/office/powerpoint/2010/main" val="3907311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24</a:t>
            </a:fld>
            <a:endParaRPr lang="en-US"/>
          </a:p>
        </p:txBody>
      </p:sp>
    </p:spTree>
    <p:extLst>
      <p:ext uri="{BB962C8B-B14F-4D97-AF65-F5344CB8AC3E}">
        <p14:creationId xmlns:p14="http://schemas.microsoft.com/office/powerpoint/2010/main" val="812061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26</a:t>
            </a:fld>
            <a:endParaRPr lang="en-US"/>
          </a:p>
        </p:txBody>
      </p:sp>
    </p:spTree>
    <p:extLst>
      <p:ext uri="{BB962C8B-B14F-4D97-AF65-F5344CB8AC3E}">
        <p14:creationId xmlns:p14="http://schemas.microsoft.com/office/powerpoint/2010/main" val="274508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40</a:t>
            </a:fld>
            <a:endParaRPr lang="en-US"/>
          </a:p>
        </p:txBody>
      </p:sp>
    </p:spTree>
    <p:extLst>
      <p:ext uri="{BB962C8B-B14F-4D97-AF65-F5344CB8AC3E}">
        <p14:creationId xmlns:p14="http://schemas.microsoft.com/office/powerpoint/2010/main" val="3656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68</a:t>
            </a:fld>
            <a:endParaRPr lang="en-US"/>
          </a:p>
        </p:txBody>
      </p:sp>
    </p:spTree>
    <p:extLst>
      <p:ext uri="{BB962C8B-B14F-4D97-AF65-F5344CB8AC3E}">
        <p14:creationId xmlns:p14="http://schemas.microsoft.com/office/powerpoint/2010/main" val="359650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0420A5-3369-439D-917D-87F3AC367A9E}" type="slidenum">
              <a:rPr lang="en-US" smtClean="0"/>
              <a:t>69</a:t>
            </a:fld>
            <a:endParaRPr lang="en-US"/>
          </a:p>
        </p:txBody>
      </p:sp>
    </p:spTree>
    <p:extLst>
      <p:ext uri="{BB962C8B-B14F-4D97-AF65-F5344CB8AC3E}">
        <p14:creationId xmlns:p14="http://schemas.microsoft.com/office/powerpoint/2010/main" val="2942479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BE98F75-C46D-4665-A129-1230B503F960}" type="slidenum">
              <a:rPr lang="en-US" altLang="en-US" smtClean="0"/>
              <a:pPr/>
              <a:t>‹#›</a:t>
            </a:fld>
            <a:endParaRPr lang="en-US" altLang="en-US"/>
          </a:p>
        </p:txBody>
      </p:sp>
    </p:spTree>
    <p:extLst>
      <p:ext uri="{BB962C8B-B14F-4D97-AF65-F5344CB8AC3E}">
        <p14:creationId xmlns:p14="http://schemas.microsoft.com/office/powerpoint/2010/main" val="169498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F294C47-4298-4EC8-9F01-122F46FDA794}" type="slidenum">
              <a:rPr lang="en-US" altLang="en-US" smtClean="0"/>
              <a:pPr/>
              <a:t>‹#›</a:t>
            </a:fld>
            <a:endParaRPr lang="en-US" altLang="en-US"/>
          </a:p>
        </p:txBody>
      </p:sp>
    </p:spTree>
    <p:extLst>
      <p:ext uri="{BB962C8B-B14F-4D97-AF65-F5344CB8AC3E}">
        <p14:creationId xmlns:p14="http://schemas.microsoft.com/office/powerpoint/2010/main" val="2996895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D2F9D23-EBBB-4D6F-8FB2-03D7CAE9582A}" type="slidenum">
              <a:rPr lang="en-US" altLang="en-US" smtClean="0"/>
              <a:pPr/>
              <a:t>‹#›</a:t>
            </a:fld>
            <a:endParaRPr lang="en-US" altLang="en-US"/>
          </a:p>
        </p:txBody>
      </p:sp>
    </p:spTree>
    <p:extLst>
      <p:ext uri="{BB962C8B-B14F-4D97-AF65-F5344CB8AC3E}">
        <p14:creationId xmlns:p14="http://schemas.microsoft.com/office/powerpoint/2010/main" val="3374240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508000" y="1816100"/>
            <a:ext cx="8445500" cy="4508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2"/>
          </p:nvPr>
        </p:nvSpPr>
        <p:spPr>
          <a:ln/>
        </p:spPr>
        <p:txBody>
          <a:bodyPr/>
          <a:lstStyle>
            <a:lvl1pPr>
              <a:defRPr/>
            </a:lvl1pPr>
          </a:lstStyle>
          <a:p>
            <a:pPr>
              <a:defRPr/>
            </a:pPr>
            <a:r>
              <a:rPr lang="en-US"/>
              <a:t>Data Structures and Problem Solving with C++: Walls and Mirrors, Frank Carrano, ©  2012</a:t>
            </a:r>
            <a:endParaRPr lang="en-US" dirty="0"/>
          </a:p>
        </p:txBody>
      </p:sp>
    </p:spTree>
    <p:extLst>
      <p:ext uri="{BB962C8B-B14F-4D97-AF65-F5344CB8AC3E}">
        <p14:creationId xmlns:p14="http://schemas.microsoft.com/office/powerpoint/2010/main" val="353801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6037"/>
            <a:ext cx="7886700" cy="868363"/>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CE4E0D94-6836-45B9-9FD9-674F36B6211E}" type="slidenum">
              <a:rPr lang="en-US" altLang="en-US" smtClean="0"/>
              <a:pPr/>
              <a:t>‹#›</a:t>
            </a:fld>
            <a:endParaRPr lang="en-US" altLang="en-US"/>
          </a:p>
        </p:txBody>
      </p:sp>
    </p:spTree>
    <p:extLst>
      <p:ext uri="{BB962C8B-B14F-4D97-AF65-F5344CB8AC3E}">
        <p14:creationId xmlns:p14="http://schemas.microsoft.com/office/powerpoint/2010/main" val="221891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9FF78E4-D8F4-4714-9744-82BC0722F998}" type="slidenum">
              <a:rPr lang="en-US" altLang="en-US" smtClean="0"/>
              <a:pPr/>
              <a:t>‹#›</a:t>
            </a:fld>
            <a:endParaRPr lang="en-US" altLang="en-US"/>
          </a:p>
        </p:txBody>
      </p:sp>
    </p:spTree>
    <p:extLst>
      <p:ext uri="{BB962C8B-B14F-4D97-AF65-F5344CB8AC3E}">
        <p14:creationId xmlns:p14="http://schemas.microsoft.com/office/powerpoint/2010/main" val="1881964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3E3CA1E3-6467-4A67-9D00-1B8DF659D8CD}" type="slidenum">
              <a:rPr lang="en-US" altLang="en-US" smtClean="0"/>
              <a:pPr/>
              <a:t>‹#›</a:t>
            </a:fld>
            <a:endParaRPr lang="en-US" altLang="en-US"/>
          </a:p>
        </p:txBody>
      </p:sp>
    </p:spTree>
    <p:extLst>
      <p:ext uri="{BB962C8B-B14F-4D97-AF65-F5344CB8AC3E}">
        <p14:creationId xmlns:p14="http://schemas.microsoft.com/office/powerpoint/2010/main" val="63173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40EA8AE1-C596-4A78-805F-F74915B46522}" type="slidenum">
              <a:rPr lang="en-US" altLang="en-US" smtClean="0"/>
              <a:pPr/>
              <a:t>‹#›</a:t>
            </a:fld>
            <a:endParaRPr lang="en-US" altLang="en-US"/>
          </a:p>
        </p:txBody>
      </p:sp>
    </p:spTree>
    <p:extLst>
      <p:ext uri="{BB962C8B-B14F-4D97-AF65-F5344CB8AC3E}">
        <p14:creationId xmlns:p14="http://schemas.microsoft.com/office/powerpoint/2010/main" val="3841542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86273C81-92AD-4115-94C8-9D9961931EAE}" type="slidenum">
              <a:rPr lang="en-US" altLang="en-US" smtClean="0"/>
              <a:pPr/>
              <a:t>‹#›</a:t>
            </a:fld>
            <a:endParaRPr lang="en-US" altLang="en-US"/>
          </a:p>
        </p:txBody>
      </p:sp>
    </p:spTree>
    <p:extLst>
      <p:ext uri="{BB962C8B-B14F-4D97-AF65-F5344CB8AC3E}">
        <p14:creationId xmlns:p14="http://schemas.microsoft.com/office/powerpoint/2010/main" val="1179314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4D4FE37-A51F-4278-BAF4-F9CFE9C4AEF4}" type="slidenum">
              <a:rPr lang="en-US" altLang="en-US" smtClean="0"/>
              <a:pPr/>
              <a:t>‹#›</a:t>
            </a:fld>
            <a:endParaRPr lang="en-US" altLang="en-US"/>
          </a:p>
        </p:txBody>
      </p:sp>
    </p:spTree>
    <p:extLst>
      <p:ext uri="{BB962C8B-B14F-4D97-AF65-F5344CB8AC3E}">
        <p14:creationId xmlns:p14="http://schemas.microsoft.com/office/powerpoint/2010/main" val="266155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42EF7C0-FD4E-44F0-AEBD-33C05A1AEEF5}" type="slidenum">
              <a:rPr lang="en-US" altLang="en-US" smtClean="0"/>
              <a:pPr/>
              <a:t>‹#›</a:t>
            </a:fld>
            <a:endParaRPr lang="en-US" altLang="en-US"/>
          </a:p>
        </p:txBody>
      </p:sp>
    </p:spTree>
    <p:extLst>
      <p:ext uri="{BB962C8B-B14F-4D97-AF65-F5344CB8AC3E}">
        <p14:creationId xmlns:p14="http://schemas.microsoft.com/office/powerpoint/2010/main" val="305602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5C945CE4-177C-4366-937F-0D54E0CDDC4F}" type="slidenum">
              <a:rPr lang="en-US" altLang="en-US" smtClean="0"/>
              <a:pPr/>
              <a:t>‹#›</a:t>
            </a:fld>
            <a:endParaRPr lang="en-US" altLang="en-US"/>
          </a:p>
        </p:txBody>
      </p:sp>
    </p:spTree>
    <p:extLst>
      <p:ext uri="{BB962C8B-B14F-4D97-AF65-F5344CB8AC3E}">
        <p14:creationId xmlns:p14="http://schemas.microsoft.com/office/powerpoint/2010/main" val="3763039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9DAB3D3-F94C-413A-AA8C-982B51936A8B}" type="slidenum">
              <a:rPr lang="en-US" altLang="en-US" smtClean="0"/>
              <a:pPr/>
              <a:t>‹#›</a:t>
            </a:fld>
            <a:endParaRPr lang="en-US" altLang="en-US"/>
          </a:p>
        </p:txBody>
      </p:sp>
    </p:spTree>
    <p:extLst>
      <p:ext uri="{BB962C8B-B14F-4D97-AF65-F5344CB8AC3E}">
        <p14:creationId xmlns:p14="http://schemas.microsoft.com/office/powerpoint/2010/main" val="31194408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areers.google.com/jobs#!t=jo&amp;jid=/google/software-engineering-intern-bs-summer-320-n-morgan-st-600-chicago-il-60607-usa-4246980441&am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google.com/about/careers/search#%21t=jo&amp;jid=42172&am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usfca.edu/~galles/visualization/DF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chartsbin.com/view/139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en.wikipedia.org/wiki/PageRank"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cs.usfca.edu/~galles/visualization/TopoSortDFS.html" TargetMode="External"/><Relationship Id="rId2" Type="http://schemas.openxmlformats.org/officeDocument/2006/relationships/hyperlink" Target="https://www.cs.usfca.edu/~galles/visualization/TopoSortIndegree.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optlab-server.sce.carleton.ca/POAnimations2007/DijkstrasAlgo.html" TargetMode="External"/><Relationship Id="rId2" Type="http://schemas.openxmlformats.org/officeDocument/2006/relationships/hyperlink" Target="http://mathworld.wolfram.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nchor="ctr"/>
          <a:lstStyle/>
          <a:p>
            <a:r>
              <a:rPr lang="en-US" altLang="en-US" b="1" dirty="0"/>
              <a:t>Graphs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674" y="0"/>
            <a:ext cx="8518525" cy="6477000"/>
          </a:xfrm>
        </p:spPr>
        <p:txBody>
          <a:bodyPr>
            <a:normAutofit/>
          </a:bodyPr>
          <a:lstStyle/>
          <a:p>
            <a:r>
              <a:rPr lang="en-US" altLang="en-US" sz="2000" b="1" dirty="0"/>
              <a:t>Degree of a node: </a:t>
            </a:r>
            <a:r>
              <a:rPr lang="en-US" altLang="en-US" sz="2000" dirty="0"/>
              <a:t>The number of edges it has</a:t>
            </a:r>
          </a:p>
          <a:p>
            <a:r>
              <a:rPr lang="en-US" altLang="en-US" sz="2000" dirty="0"/>
              <a:t>The </a:t>
            </a:r>
            <a:r>
              <a:rPr lang="en-US" altLang="en-US" sz="2000" b="1" dirty="0"/>
              <a:t>in-degree </a:t>
            </a:r>
            <a:r>
              <a:rPr lang="en-US" altLang="en-US" sz="2000" dirty="0"/>
              <a:t>of a node is the number of in-edges it has</a:t>
            </a:r>
          </a:p>
          <a:p>
            <a:r>
              <a:rPr lang="en-US" altLang="en-US" sz="2000" dirty="0"/>
              <a:t>The </a:t>
            </a:r>
            <a:r>
              <a:rPr lang="en-US" altLang="en-US" sz="2000" b="1" dirty="0"/>
              <a:t>out-degree </a:t>
            </a:r>
            <a:r>
              <a:rPr lang="en-US" altLang="en-US" sz="2000" dirty="0"/>
              <a:t>of a node is the number of out-edges it has</a:t>
            </a:r>
          </a:p>
          <a:p>
            <a:r>
              <a:rPr lang="en-US" altLang="en-US" sz="2000" dirty="0"/>
              <a:t>A digraph is said to be </a:t>
            </a:r>
            <a:r>
              <a:rPr lang="en-US" altLang="en-US" sz="2000" b="1" dirty="0"/>
              <a:t>strongly connected </a:t>
            </a:r>
            <a:r>
              <a:rPr lang="en-US" altLang="en-US" sz="2000" dirty="0"/>
              <a:t>if there is a path between </a:t>
            </a:r>
            <a:r>
              <a:rPr lang="en-US" altLang="en-US" sz="2000" dirty="0">
                <a:sym typeface="Wingdings" panose="05000000000000000000" pitchFamily="2" charset="2"/>
              </a:rPr>
              <a:t>any two vertices </a:t>
            </a:r>
            <a:r>
              <a:rPr lang="en-US" altLang="en-US" sz="2000" dirty="0"/>
              <a:t>in </a:t>
            </a:r>
            <a:r>
              <a:rPr lang="en-US" altLang="en-US" sz="2000" b="1" dirty="0"/>
              <a:t>both directions</a:t>
            </a:r>
            <a:r>
              <a:rPr lang="en-US" altLang="en-US" sz="2000" dirty="0"/>
              <a:t>. The nodes in a strongly connected digraph therefore must all have </a:t>
            </a:r>
            <a:r>
              <a:rPr lang="en-US" altLang="en-US" sz="2000" dirty="0" err="1">
                <a:solidFill>
                  <a:srgbClr val="0070C0"/>
                </a:solidFill>
              </a:rPr>
              <a:t>indegree</a:t>
            </a:r>
            <a:r>
              <a:rPr lang="en-US" altLang="en-US" sz="2000" dirty="0">
                <a:solidFill>
                  <a:srgbClr val="0070C0"/>
                </a:solidFill>
              </a:rPr>
              <a:t> of at least 1</a:t>
            </a:r>
            <a:r>
              <a:rPr lang="en-US" altLang="en-US" sz="2000" dirty="0"/>
              <a:t>.</a:t>
            </a:r>
          </a:p>
          <a:p>
            <a:endParaRPr lang="en-US" altLang="en-US" sz="2000" dirty="0"/>
          </a:p>
          <a:p>
            <a:endParaRPr lang="en-US" altLang="en-US" sz="2000" dirty="0"/>
          </a:p>
          <a:p>
            <a:endParaRPr lang="en-US" altLang="en-US" sz="2000" dirty="0"/>
          </a:p>
          <a:p>
            <a:r>
              <a:rPr lang="en-US" altLang="en-US" sz="2000" dirty="0"/>
              <a:t>A digraph is said to be </a:t>
            </a:r>
            <a:r>
              <a:rPr lang="en-US" altLang="en-US" sz="2000" b="1" dirty="0">
                <a:sym typeface="Wingdings" panose="05000000000000000000" pitchFamily="2" charset="2"/>
              </a:rPr>
              <a:t>weakly </a:t>
            </a:r>
            <a:r>
              <a:rPr lang="en-US" altLang="en-US" sz="2000" b="1" dirty="0"/>
              <a:t>connected </a:t>
            </a:r>
            <a:r>
              <a:rPr lang="en-US" altLang="en-US" sz="2000" dirty="0">
                <a:sym typeface="Wingdings" panose="05000000000000000000" pitchFamily="2" charset="2"/>
              </a:rPr>
              <a:t>if there is a path between any two vertices, </a:t>
            </a:r>
            <a:r>
              <a:rPr lang="en-US" altLang="en-US" sz="2000" b="1" dirty="0">
                <a:sym typeface="Wingdings" panose="05000000000000000000" pitchFamily="2" charset="2"/>
              </a:rPr>
              <a:t>ignoring direction. </a:t>
            </a:r>
            <a:r>
              <a:rPr lang="en-US" altLang="en-US" sz="2000" dirty="0">
                <a:sym typeface="Wingdings" panose="05000000000000000000" pitchFamily="2" charset="2"/>
              </a:rPr>
              <a:t>The nodes in a weakly connected digraph therefore must all have </a:t>
            </a:r>
            <a:r>
              <a:rPr lang="en-US" altLang="en-US" sz="2000" dirty="0">
                <a:solidFill>
                  <a:srgbClr val="0070C0"/>
                </a:solidFill>
                <a:sym typeface="Wingdings" panose="05000000000000000000" pitchFamily="2" charset="2"/>
              </a:rPr>
              <a:t>either </a:t>
            </a:r>
            <a:r>
              <a:rPr lang="en-US" altLang="en-US" sz="2000" dirty="0" err="1">
                <a:solidFill>
                  <a:srgbClr val="0070C0"/>
                </a:solidFill>
                <a:sym typeface="Wingdings" panose="05000000000000000000" pitchFamily="2" charset="2"/>
              </a:rPr>
              <a:t>outdegree</a:t>
            </a:r>
            <a:r>
              <a:rPr lang="en-US" altLang="en-US" sz="2000" dirty="0">
                <a:solidFill>
                  <a:srgbClr val="0070C0"/>
                </a:solidFill>
                <a:sym typeface="Wingdings" panose="05000000000000000000" pitchFamily="2" charset="2"/>
              </a:rPr>
              <a:t> or </a:t>
            </a:r>
            <a:r>
              <a:rPr lang="en-US" altLang="en-US" sz="2000" dirty="0" err="1">
                <a:solidFill>
                  <a:srgbClr val="0070C0"/>
                </a:solidFill>
                <a:sym typeface="Wingdings" panose="05000000000000000000" pitchFamily="2" charset="2"/>
              </a:rPr>
              <a:t>indegree</a:t>
            </a:r>
            <a:r>
              <a:rPr lang="en-US" altLang="en-US" sz="2000" dirty="0">
                <a:solidFill>
                  <a:srgbClr val="0070C0"/>
                </a:solidFill>
                <a:sym typeface="Wingdings" panose="05000000000000000000" pitchFamily="2" charset="2"/>
              </a:rPr>
              <a:t> of at least 1. </a:t>
            </a:r>
          </a:p>
          <a:p>
            <a:endParaRPr lang="en-US" sz="2000" dirty="0"/>
          </a:p>
        </p:txBody>
      </p:sp>
      <p:pic>
        <p:nvPicPr>
          <p:cNvPr id="1026" name="Picture 2" descr="StronglyConnectedDigraph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9535"/>
          <a:stretch/>
        </p:blipFill>
        <p:spPr bwMode="auto">
          <a:xfrm>
            <a:off x="2438400" y="1852612"/>
            <a:ext cx="3914775"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aklyConnectedDigraph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2115"/>
          <a:stretch/>
        </p:blipFill>
        <p:spPr bwMode="auto">
          <a:xfrm>
            <a:off x="2209800" y="4191000"/>
            <a:ext cx="5105400" cy="153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228600" y="76200"/>
            <a:ext cx="3810000" cy="1295400"/>
          </a:xfrm>
        </p:spPr>
        <p:txBody>
          <a:bodyPr>
            <a:normAutofit/>
          </a:bodyPr>
          <a:lstStyle/>
          <a:p>
            <a:pPr marL="0" indent="0">
              <a:buNone/>
            </a:pPr>
            <a:r>
              <a:rPr lang="en-US" altLang="en-US" sz="2400" dirty="0">
                <a:solidFill>
                  <a:srgbClr val="00B050"/>
                </a:solidFill>
                <a:cs typeface="Times New Roman" panose="02020603050405020304" pitchFamily="18" charset="0"/>
              </a:rPr>
              <a:t>What is the number of edges in a complete directed graph with N vertices? </a:t>
            </a:r>
            <a:endParaRPr lang="en-US" altLang="en-US" sz="2400" dirty="0">
              <a:solidFill>
                <a:srgbClr val="00B050"/>
              </a:solidFill>
              <a:latin typeface="Courier New" panose="02070309020205020404" pitchFamily="49" charset="0"/>
              <a:cs typeface="Courier New" panose="02070309020205020404" pitchFamily="49" charset="0"/>
            </a:endParaRPr>
          </a:p>
        </p:txBody>
      </p:sp>
      <p:pic>
        <p:nvPicPr>
          <p:cNvPr id="15365" name="Picture 5" descr="C:\My Documents\308 PowerPoint\Figures\MACJOBS\JPEGS\CHAP09\P553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783" y="1676400"/>
            <a:ext cx="2861296" cy="2743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4724400" y="152400"/>
            <a:ext cx="4038600" cy="990600"/>
          </a:xfrm>
          <a:prstGeom prst="rect">
            <a:avLst/>
          </a:prstGeom>
        </p:spPr>
        <p:txBody>
          <a:bodyPr vert="horz" lIns="91440" tIns="45720" rIns="91440" bIns="45720" rtlCol="0">
            <a:normAutofit fontScale="2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r>
              <a:rPr lang="en-US" altLang="en-US" sz="9600" dirty="0">
                <a:solidFill>
                  <a:srgbClr val="00B050"/>
                </a:solidFill>
                <a:cs typeface="Times New Roman" panose="02020603050405020304" pitchFamily="18" charset="0"/>
              </a:rPr>
              <a:t>What is the number of edges in a complete undirected graph with N vertices? </a:t>
            </a:r>
            <a:endParaRPr lang="en-US" altLang="en-US" sz="9600" dirty="0">
              <a:solidFill>
                <a:srgbClr val="00B050"/>
              </a:solidFill>
              <a:latin typeface="Courier New" panose="02070309020205020404" pitchFamily="49" charset="0"/>
              <a:cs typeface="Courier New" panose="02070309020205020404" pitchFamily="49" charset="0"/>
            </a:endParaRPr>
          </a:p>
          <a:p>
            <a:pPr fontAlgn="auto">
              <a:spcAft>
                <a:spcPts val="0"/>
              </a:spcAft>
              <a:buFontTx/>
              <a:buNone/>
            </a:pPr>
            <a:r>
              <a:rPr lang="en-US" altLang="en-US" sz="8800" dirty="0">
                <a:ea typeface="MS Mincho" panose="02020609040205080304" pitchFamily="49" charset="-128"/>
              </a:rPr>
              <a:t>		</a:t>
            </a:r>
            <a:endParaRPr lang="en-US" altLang="en-US" sz="8800" dirty="0"/>
          </a:p>
        </p:txBody>
      </p:sp>
      <p:pic>
        <p:nvPicPr>
          <p:cNvPr id="10" name="Picture 5" descr="C:\My Documents\308 PowerPoint\Figures\MACJOBS\JPEGS\CHAP09\P55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1676400"/>
            <a:ext cx="2865406" cy="29497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40300" y="4572000"/>
            <a:ext cx="533400" cy="6096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304800" y="4495800"/>
            <a:ext cx="533400" cy="6096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3"/>
          <p:cNvSpPr/>
          <p:nvPr/>
        </p:nvSpPr>
        <p:spPr>
          <a:xfrm>
            <a:off x="304800" y="1212790"/>
            <a:ext cx="3124200" cy="400110"/>
          </a:xfrm>
          <a:prstGeom prst="rect">
            <a:avLst/>
          </a:prstGeom>
        </p:spPr>
        <p:txBody>
          <a:bodyPr wrap="square">
            <a:spAutoFit/>
          </a:bodyPr>
          <a:lstStyle/>
          <a:p>
            <a:r>
              <a:rPr lang="en-US" dirty="0"/>
              <a:t>N * (N-1)</a:t>
            </a:r>
          </a:p>
        </p:txBody>
      </p:sp>
      <p:sp>
        <p:nvSpPr>
          <p:cNvPr id="5" name="Rectangle 4"/>
          <p:cNvSpPr/>
          <p:nvPr/>
        </p:nvSpPr>
        <p:spPr>
          <a:xfrm>
            <a:off x="5757342" y="1196885"/>
            <a:ext cx="1548822" cy="400110"/>
          </a:xfrm>
          <a:prstGeom prst="rect">
            <a:avLst/>
          </a:prstGeom>
        </p:spPr>
        <p:txBody>
          <a:bodyPr wrap="none">
            <a:spAutoFit/>
          </a:bodyPr>
          <a:lstStyle/>
          <a:p>
            <a:r>
              <a:rPr lang="en-US" dirty="0"/>
              <a:t>N * (N-1) /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457200" y="152400"/>
            <a:ext cx="8305800" cy="1066800"/>
          </a:xfrm>
        </p:spPr>
        <p:txBody>
          <a:bodyPr>
            <a:normAutofit fontScale="92500" lnSpcReduction="10000"/>
          </a:bodyPr>
          <a:lstStyle/>
          <a:p>
            <a:pPr marL="0" indent="0">
              <a:buNone/>
            </a:pPr>
            <a:r>
              <a:rPr lang="en-US" altLang="en-US" sz="2600" b="1" dirty="0">
                <a:ea typeface="MS Mincho" panose="02020609040205080304" pitchFamily="49" charset="-128"/>
              </a:rPr>
              <a:t>Weighted graph</a:t>
            </a:r>
            <a:r>
              <a:rPr lang="en-US" altLang="en-US" sz="2600" dirty="0">
                <a:ea typeface="MS Mincho" panose="02020609040205080304" pitchFamily="49" charset="-128"/>
              </a:rPr>
              <a:t>: a graph in which each edge carries a value (</a:t>
            </a:r>
            <a:r>
              <a:rPr lang="en-US" altLang="en-US" sz="2600" b="1" dirty="0">
                <a:ea typeface="MS Mincho" panose="02020609040205080304" pitchFamily="49" charset="-128"/>
              </a:rPr>
              <a:t>weight</a:t>
            </a:r>
            <a:r>
              <a:rPr lang="en-US" altLang="en-US" sz="2600" dirty="0">
                <a:ea typeface="MS Mincho" panose="02020609040205080304" pitchFamily="49" charset="-128"/>
              </a:rPr>
              <a:t> or cost). </a:t>
            </a:r>
            <a:r>
              <a:rPr lang="en-US" altLang="en-US" sz="2600" dirty="0"/>
              <a:t>The weight may represent distance, driving time, cost of building the highway, etc.</a:t>
            </a:r>
          </a:p>
          <a:p>
            <a:pPr marL="0" indent="0">
              <a:buNone/>
            </a:pPr>
            <a:endParaRPr lang="en-US" altLang="en-US" sz="2600" dirty="0"/>
          </a:p>
        </p:txBody>
      </p:sp>
      <p:pic>
        <p:nvPicPr>
          <p:cNvPr id="10245" name="Picture 5" descr="C:\My Documents\308 PowerPoint\Figures\MACJOBS\JPEGS\CHAP09\P553b.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1219200" y="1447800"/>
            <a:ext cx="6400800" cy="3654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6934200" cy="994172"/>
          </a:xfrm>
        </p:spPr>
        <p:txBody>
          <a:bodyPr>
            <a:normAutofit/>
          </a:bodyPr>
          <a:lstStyle/>
          <a:p>
            <a:r>
              <a:rPr lang="en-US" sz="2400" dirty="0"/>
              <a:t>Software Engineering Intern, BS</a:t>
            </a:r>
          </a:p>
        </p:txBody>
      </p:sp>
      <p:sp>
        <p:nvSpPr>
          <p:cNvPr id="3" name="Content Placeholder 2"/>
          <p:cNvSpPr>
            <a:spLocks noGrp="1"/>
          </p:cNvSpPr>
          <p:nvPr>
            <p:ph idx="1"/>
          </p:nvPr>
        </p:nvSpPr>
        <p:spPr>
          <a:xfrm>
            <a:off x="685800" y="1058862"/>
            <a:ext cx="7886700" cy="4351338"/>
          </a:xfrm>
        </p:spPr>
        <p:txBody>
          <a:bodyPr>
            <a:normAutofit/>
          </a:bodyPr>
          <a:lstStyle/>
          <a:p>
            <a:r>
              <a:rPr lang="en-US" sz="2000" dirty="0"/>
              <a:t>Chicago, IL, USA</a:t>
            </a:r>
          </a:p>
          <a:p>
            <a:r>
              <a:rPr lang="en-US" sz="2000" dirty="0"/>
              <a:t>Qualifications: currently pursuing a Bachelor's degree in Computer Science or related technical field.</a:t>
            </a:r>
          </a:p>
          <a:p>
            <a:r>
              <a:rPr lang="fr-FR" sz="2000" dirty="0"/>
              <a:t>Excellent </a:t>
            </a:r>
            <a:r>
              <a:rPr lang="fr-FR" sz="2000" dirty="0" err="1"/>
              <a:t>implementation</a:t>
            </a:r>
            <a:r>
              <a:rPr lang="fr-FR" sz="2000" dirty="0"/>
              <a:t> </a:t>
            </a:r>
            <a:r>
              <a:rPr lang="fr-FR" sz="2000" dirty="0" err="1"/>
              <a:t>skills</a:t>
            </a:r>
            <a:r>
              <a:rPr lang="fr-FR" sz="2000" dirty="0"/>
              <a:t> (C++, Java, Python).</a:t>
            </a:r>
          </a:p>
          <a:p>
            <a:r>
              <a:rPr lang="en-US" sz="2000" dirty="0"/>
              <a:t>Experience in systems software or algorithms.</a:t>
            </a:r>
          </a:p>
          <a:p>
            <a:r>
              <a:rPr lang="en-US" sz="2000" dirty="0"/>
              <a:t>More </a:t>
            </a:r>
            <a:r>
              <a:rPr lang="en-US" sz="2000"/>
              <a:t>positions  </a:t>
            </a:r>
            <a:r>
              <a:rPr lang="fr-FR" sz="2000">
                <a:hlinkClick r:id="rId2"/>
              </a:rPr>
              <a:t>https</a:t>
            </a:r>
            <a:r>
              <a:rPr lang="fr-FR" sz="2000" dirty="0">
                <a:hlinkClick r:id="rId2"/>
              </a:rPr>
              <a:t>://careers.google.com/jobs#!t=jo&amp;jid=/google/software-engineering-intern-bs-summer-320-n-morgan-st-600-chicago-il-60607-usa-4246980441&amp;</a:t>
            </a:r>
            <a:r>
              <a:rPr lang="fr-FR" sz="2000" dirty="0"/>
              <a:t> </a:t>
            </a:r>
          </a:p>
          <a:p>
            <a:endParaRPr lang="en-US" sz="3600" dirty="0"/>
          </a:p>
          <a:p>
            <a:endParaRPr lang="en-US" sz="3600" dirty="0"/>
          </a:p>
        </p:txBody>
      </p:sp>
      <p:pic>
        <p:nvPicPr>
          <p:cNvPr id="44034" name="Picture 2" descr="Goog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80" y="264914"/>
            <a:ext cx="1920220" cy="64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50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40"/>
            <a:ext cx="7886700" cy="6156960"/>
          </a:xfrm>
        </p:spPr>
        <p:txBody>
          <a:bodyPr>
            <a:normAutofit fontScale="77500" lnSpcReduction="20000"/>
          </a:bodyPr>
          <a:lstStyle/>
          <a:p>
            <a:pPr marL="0" indent="0">
              <a:buNone/>
            </a:pPr>
            <a:r>
              <a:rPr lang="en-US" dirty="0"/>
              <a:t>As you may already know,                   referred you for a position as </a:t>
            </a:r>
            <a:r>
              <a:rPr lang="en-US" u="sng" dirty="0">
                <a:hlinkClick r:id="rId2"/>
              </a:rPr>
              <a:t>Software Engineer, YouTube Big Data</a:t>
            </a:r>
            <a:r>
              <a:rPr lang="en-US" dirty="0"/>
              <a:t>!  Your background looks like a potential fit for some software engineering roles we have. As a next step, I'd like to start the process by setting up a Technical/Coding Phone Interview with you and one of our engineers. We will share a Google doc with you so you need to be online with a computer and phone to complete the phone interview.  </a:t>
            </a:r>
            <a:br>
              <a:rPr lang="en-US" dirty="0"/>
            </a:br>
            <a:br>
              <a:rPr lang="en-US" dirty="0"/>
            </a:br>
            <a:r>
              <a:rPr lang="en-US" dirty="0"/>
              <a:t>We will evaluate your expertise in the following areas: </a:t>
            </a:r>
            <a:br>
              <a:rPr lang="en-US" dirty="0"/>
            </a:br>
            <a:br>
              <a:rPr lang="en-US" dirty="0"/>
            </a:br>
            <a:r>
              <a:rPr lang="en-US" dirty="0"/>
              <a:t>- Algorithms and Data Structures</a:t>
            </a:r>
            <a:br>
              <a:rPr lang="en-US" dirty="0"/>
            </a:br>
            <a:r>
              <a:rPr lang="en-US" dirty="0"/>
              <a:t>- Computer Science Fundamentals</a:t>
            </a:r>
            <a:br>
              <a:rPr lang="en-US" dirty="0"/>
            </a:br>
            <a:r>
              <a:rPr lang="en-US" dirty="0"/>
              <a:t>- Testing Strategy</a:t>
            </a:r>
            <a:br>
              <a:rPr lang="en-US" dirty="0"/>
            </a:br>
            <a:r>
              <a:rPr lang="en-US" dirty="0"/>
              <a:t>- Software Design Knowledge</a:t>
            </a:r>
            <a:br>
              <a:rPr lang="en-US" dirty="0"/>
            </a:br>
            <a:br>
              <a:rPr lang="en-US" dirty="0"/>
            </a:br>
            <a:r>
              <a:rPr lang="en-US" dirty="0"/>
              <a:t>To get started, please answer the following questions as soon as possible:</a:t>
            </a:r>
            <a:br>
              <a:rPr lang="en-US" dirty="0"/>
            </a:br>
            <a:br>
              <a:rPr lang="en-US" dirty="0"/>
            </a:br>
            <a:r>
              <a:rPr lang="en-US" dirty="0"/>
              <a:t>1) Please let me know several times/dates in Pacific Time/PT that you’ll be available for 45-minute technical phone interview?</a:t>
            </a:r>
            <a:br>
              <a:rPr lang="en-US" b="1" dirty="0"/>
            </a:br>
            <a:br>
              <a:rPr lang="en-US" dirty="0"/>
            </a:br>
            <a:r>
              <a:rPr lang="en-US" dirty="0"/>
              <a:t>2) What is your GPA for each degree completed and in progress? Please provide transcripts (unofficial is fine).</a:t>
            </a:r>
            <a:br>
              <a:rPr lang="en-US" dirty="0"/>
            </a:br>
            <a:br>
              <a:rPr lang="en-US" dirty="0"/>
            </a:br>
            <a:r>
              <a:rPr lang="en-US" dirty="0"/>
              <a:t>3) Please let me know when you are free to connect with me for 15 minutes on the phone so I can give you an overview of our interview process.</a:t>
            </a:r>
            <a:br>
              <a:rPr lang="en-US" dirty="0"/>
            </a:br>
            <a:br>
              <a:rPr lang="en-US" dirty="0"/>
            </a:br>
            <a:r>
              <a:rPr lang="en-US" dirty="0"/>
              <a:t>4) We currently only have open positions in San Bruno and Mountain View, CA - is this okay with you?</a:t>
            </a:r>
            <a:br>
              <a:rPr lang="en-US" dirty="0"/>
            </a:br>
            <a:br>
              <a:rPr lang="en-US" dirty="0"/>
            </a:br>
            <a:r>
              <a:rPr lang="en-US" dirty="0"/>
              <a:t>5) What are your technical areas of expertise (</a:t>
            </a:r>
            <a:r>
              <a:rPr lang="en-US" dirty="0" err="1"/>
              <a:t>eg</a:t>
            </a:r>
            <a:r>
              <a:rPr lang="en-US" dirty="0"/>
              <a:t>. Distributed systems, Web applications &amp; multi-tiered systems, Advanced Algorithms, Machine learning, etc...)?</a:t>
            </a:r>
            <a:br>
              <a:rPr lang="en-US" dirty="0"/>
            </a:br>
            <a:br>
              <a:rPr lang="en-US" dirty="0"/>
            </a:br>
            <a:r>
              <a:rPr lang="en-US" dirty="0"/>
              <a:t>6) What are your strongest programming languages (in order of strength, strongest first)?</a:t>
            </a:r>
          </a:p>
        </p:txBody>
      </p:sp>
      <p:sp>
        <p:nvSpPr>
          <p:cNvPr id="5" name="Rounded Rectangle 4"/>
          <p:cNvSpPr/>
          <p:nvPr/>
        </p:nvSpPr>
        <p:spPr>
          <a:xfrm>
            <a:off x="685800" y="1905000"/>
            <a:ext cx="2819400" cy="228600"/>
          </a:xfrm>
          <a:prstGeom prst="round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p:cNvSpPr txBox="1"/>
          <p:nvPr/>
        </p:nvSpPr>
        <p:spPr>
          <a:xfrm>
            <a:off x="303254" y="76200"/>
            <a:ext cx="3334567" cy="400110"/>
          </a:xfrm>
          <a:prstGeom prst="rect">
            <a:avLst/>
          </a:prstGeom>
          <a:noFill/>
        </p:spPr>
        <p:txBody>
          <a:bodyPr wrap="none" rtlCol="0">
            <a:spAutoFit/>
          </a:bodyPr>
          <a:lstStyle/>
          <a:p>
            <a:r>
              <a:rPr lang="en-US" dirty="0"/>
              <a:t>Google - interview invitation</a:t>
            </a:r>
          </a:p>
        </p:txBody>
      </p:sp>
      <p:sp>
        <p:nvSpPr>
          <p:cNvPr id="7" name="Rectangle 6"/>
          <p:cNvSpPr/>
          <p:nvPr/>
        </p:nvSpPr>
        <p:spPr>
          <a:xfrm>
            <a:off x="3505200" y="76200"/>
            <a:ext cx="1096774" cy="400110"/>
          </a:xfrm>
          <a:prstGeom prst="rect">
            <a:avLst/>
          </a:prstGeom>
        </p:spPr>
        <p:txBody>
          <a:bodyPr wrap="none">
            <a:spAutoFit/>
          </a:bodyPr>
          <a:lstStyle/>
          <a:p>
            <a:r>
              <a:rPr lang="en-US" dirty="0"/>
              <a:t>in 2014 </a:t>
            </a:r>
          </a:p>
        </p:txBody>
      </p:sp>
    </p:spTree>
    <p:extLst>
      <p:ext uri="{BB962C8B-B14F-4D97-AF65-F5344CB8AC3E}">
        <p14:creationId xmlns:p14="http://schemas.microsoft.com/office/powerpoint/2010/main" val="4050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28650" y="0"/>
            <a:ext cx="7886700" cy="914401"/>
          </a:xfrm>
        </p:spPr>
        <p:txBody>
          <a:bodyPr/>
          <a:lstStyle/>
          <a:p>
            <a:pPr algn="ctr"/>
            <a:r>
              <a:rPr lang="en-US" altLang="en-US" b="1" dirty="0"/>
              <a:t>Graphs as ADTs</a:t>
            </a:r>
          </a:p>
        </p:txBody>
      </p:sp>
      <p:sp>
        <p:nvSpPr>
          <p:cNvPr id="26627" name="Text Placeholder 2"/>
          <p:cNvSpPr>
            <a:spLocks noGrp="1"/>
          </p:cNvSpPr>
          <p:nvPr>
            <p:ph type="body" sz="quarter" idx="11"/>
          </p:nvPr>
        </p:nvSpPr>
        <p:spPr>
          <a:xfrm>
            <a:off x="508000" y="762000"/>
            <a:ext cx="8445500" cy="5334000"/>
          </a:xfrm>
        </p:spPr>
        <p:txBody>
          <a:bodyPr>
            <a:normAutofit/>
          </a:bodyPr>
          <a:lstStyle/>
          <a:p>
            <a:pPr marL="0" indent="0">
              <a:buFontTx/>
              <a:buNone/>
            </a:pPr>
            <a:r>
              <a:rPr lang="en-US" altLang="en-US" sz="2800" dirty="0"/>
              <a:t>Graph operations</a:t>
            </a:r>
          </a:p>
          <a:p>
            <a:pPr lvl="1"/>
            <a:r>
              <a:rPr lang="en-US" altLang="en-US" sz="2400" dirty="0"/>
              <a:t>Test whether graph is </a:t>
            </a:r>
            <a:r>
              <a:rPr lang="en-US" altLang="en-US" sz="2400" b="1" dirty="0"/>
              <a:t>empty</a:t>
            </a:r>
            <a:r>
              <a:rPr lang="en-US" altLang="en-US" sz="2400" dirty="0"/>
              <a:t>.</a:t>
            </a:r>
          </a:p>
          <a:p>
            <a:pPr lvl="1"/>
            <a:r>
              <a:rPr lang="en-US" altLang="en-US" sz="2400" dirty="0"/>
              <a:t>Get </a:t>
            </a:r>
            <a:r>
              <a:rPr lang="en-US" altLang="en-US" sz="2400" b="1" dirty="0"/>
              <a:t>number of vertices </a:t>
            </a:r>
            <a:r>
              <a:rPr lang="en-US" altLang="en-US" sz="2400" dirty="0"/>
              <a:t>in a graph.</a:t>
            </a:r>
          </a:p>
          <a:p>
            <a:pPr lvl="1"/>
            <a:r>
              <a:rPr lang="en-US" altLang="en-US" sz="2400" dirty="0"/>
              <a:t>Get </a:t>
            </a:r>
            <a:r>
              <a:rPr lang="en-US" altLang="en-US" sz="2400" b="1" dirty="0"/>
              <a:t>number of edges </a:t>
            </a:r>
            <a:r>
              <a:rPr lang="en-US" altLang="en-US" sz="2400" dirty="0"/>
              <a:t>in a graph.</a:t>
            </a:r>
          </a:p>
          <a:p>
            <a:pPr lvl="1"/>
            <a:r>
              <a:rPr lang="en-US" altLang="en-US" sz="2400" dirty="0"/>
              <a:t>See whether </a:t>
            </a:r>
            <a:r>
              <a:rPr lang="en-US" altLang="en-US" sz="2400" b="1" dirty="0"/>
              <a:t>edge exists </a:t>
            </a:r>
            <a:r>
              <a:rPr lang="en-US" altLang="en-US" sz="2400" dirty="0"/>
              <a:t>between two given vertices.</a:t>
            </a:r>
          </a:p>
          <a:p>
            <a:pPr lvl="1"/>
            <a:r>
              <a:rPr lang="en-US" altLang="en-US" sz="2400" b="1" dirty="0"/>
              <a:t>Insert vertex </a:t>
            </a:r>
            <a:r>
              <a:rPr lang="en-US" altLang="en-US" sz="2400" dirty="0"/>
              <a:t>in a graph whose vertices have distinct values that differ from new vertex’s value.</a:t>
            </a:r>
          </a:p>
          <a:p>
            <a:pPr lvl="1">
              <a:defRPr/>
            </a:pPr>
            <a:r>
              <a:rPr lang="en-US" sz="2400" b="1" dirty="0"/>
              <a:t>Insert edge </a:t>
            </a:r>
            <a:r>
              <a:rPr lang="en-US" sz="2400" dirty="0"/>
              <a:t>between two given vertices in a graph.</a:t>
            </a:r>
          </a:p>
          <a:p>
            <a:pPr lvl="1">
              <a:defRPr/>
            </a:pPr>
            <a:r>
              <a:rPr lang="en-US" sz="2400" b="1" dirty="0"/>
              <a:t>Remove specified vertex </a:t>
            </a:r>
            <a:r>
              <a:rPr lang="en-US" sz="2400" dirty="0"/>
              <a:t>from graph and any edges between the vertex and other vertices.</a:t>
            </a:r>
          </a:p>
          <a:p>
            <a:pPr lvl="1">
              <a:defRPr/>
            </a:pPr>
            <a:r>
              <a:rPr lang="en-US" sz="2400" b="1" dirty="0"/>
              <a:t>Remove edge </a:t>
            </a:r>
            <a:r>
              <a:rPr lang="en-US" sz="2400" dirty="0"/>
              <a:t>between two vertices in a graph.</a:t>
            </a:r>
          </a:p>
          <a:p>
            <a:pPr lvl="1">
              <a:defRPr/>
            </a:pPr>
            <a:r>
              <a:rPr lang="en-US" sz="2400" b="1" dirty="0"/>
              <a:t>Retrieve</a:t>
            </a:r>
            <a:r>
              <a:rPr lang="en-US" sz="2400" dirty="0"/>
              <a:t> from graph vertex that contains a given value.</a:t>
            </a:r>
          </a:p>
        </p:txBody>
      </p:sp>
    </p:spTree>
    <p:extLst>
      <p:ext uri="{BB962C8B-B14F-4D97-AF65-F5344CB8AC3E}">
        <p14:creationId xmlns:p14="http://schemas.microsoft.com/office/powerpoint/2010/main" val="38360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644525"/>
          </a:xfrm>
        </p:spPr>
        <p:txBody>
          <a:bodyPr/>
          <a:lstStyle/>
          <a:p>
            <a:r>
              <a:rPr lang="en-US" altLang="en-US" dirty="0">
                <a:cs typeface="Times New Roman" panose="02020603050405020304" pitchFamily="18" charset="0"/>
              </a:rPr>
              <a:t>Graph implementation</a:t>
            </a:r>
            <a:endParaRPr lang="en-US" altLang="en-US" dirty="0">
              <a:latin typeface="Courier New" panose="02070309020205020404" pitchFamily="49" charset="0"/>
              <a:cs typeface="Courier New" panose="02070309020205020404" pitchFamily="49" charset="0"/>
            </a:endParaRPr>
          </a:p>
        </p:txBody>
      </p:sp>
      <p:sp>
        <p:nvSpPr>
          <p:cNvPr id="11267" name="Rectangle 3"/>
          <p:cNvSpPr>
            <a:spLocks noGrp="1" noChangeArrowheads="1"/>
          </p:cNvSpPr>
          <p:nvPr>
            <p:ph idx="1"/>
          </p:nvPr>
        </p:nvSpPr>
        <p:spPr>
          <a:xfrm>
            <a:off x="685800" y="631825"/>
            <a:ext cx="7772400" cy="1501775"/>
          </a:xfrm>
        </p:spPr>
        <p:txBody>
          <a:bodyPr>
            <a:noAutofit/>
          </a:bodyPr>
          <a:lstStyle/>
          <a:p>
            <a:pPr marL="0" indent="0">
              <a:buNone/>
            </a:pPr>
            <a:r>
              <a:rPr lang="en-US" altLang="en-US" sz="3200" b="1" dirty="0">
                <a:cs typeface="Times New Roman" panose="02020603050405020304" pitchFamily="18" charset="0"/>
              </a:rPr>
              <a:t>(1) Array-based implementation </a:t>
            </a:r>
            <a:endParaRPr lang="en-US" altLang="en-US" sz="3200" b="1" dirty="0">
              <a:latin typeface="Courier New" panose="02070309020205020404" pitchFamily="49" charset="0"/>
              <a:cs typeface="Courier New" panose="02070309020205020404" pitchFamily="49" charset="0"/>
            </a:endParaRPr>
          </a:p>
          <a:p>
            <a:pPr lvl="1"/>
            <a:r>
              <a:rPr lang="en-US" altLang="en-US" sz="2800" dirty="0">
                <a:solidFill>
                  <a:srgbClr val="00B050"/>
                </a:solidFill>
              </a:rPr>
              <a:t>To construct the </a:t>
            </a:r>
            <a:r>
              <a:rPr lang="en-US" altLang="en-US" sz="2800" b="1" dirty="0">
                <a:solidFill>
                  <a:srgbClr val="00B050"/>
                </a:solidFill>
              </a:rPr>
              <a:t>adjacency matrix</a:t>
            </a:r>
            <a:r>
              <a:rPr lang="en-US" altLang="en-US" sz="2800" dirty="0">
                <a:solidFill>
                  <a:srgbClr val="00B050"/>
                </a:solidFill>
              </a:rPr>
              <a:t>:</a:t>
            </a:r>
          </a:p>
          <a:p>
            <a:pPr marL="1143000" lvl="2" indent="-457200">
              <a:buFont typeface="+mj-lt"/>
              <a:buAutoNum type="arabicPeriod"/>
            </a:pPr>
            <a:r>
              <a:rPr lang="en-US" altLang="en-US" sz="2000" dirty="0"/>
              <a:t>Number the vertices of the graph 1, 2, ..., n</a:t>
            </a:r>
          </a:p>
          <a:p>
            <a:pPr marL="1143000" lvl="2" indent="-457200">
              <a:buFont typeface="+mj-lt"/>
              <a:buAutoNum type="arabicPeriod"/>
            </a:pPr>
            <a:r>
              <a:rPr lang="en-US" altLang="en-US" sz="2000" dirty="0"/>
              <a:t>Construct a matrix that is n x n</a:t>
            </a:r>
          </a:p>
          <a:p>
            <a:pPr marL="1143000" lvl="2" indent="-457200">
              <a:buFont typeface="+mj-lt"/>
              <a:buAutoNum type="arabicPeriod"/>
            </a:pPr>
            <a:r>
              <a:rPr lang="en-US" altLang="en-US" sz="2000" dirty="0"/>
              <a:t>For each entry in row </a:t>
            </a:r>
            <a:r>
              <a:rPr lang="en-US" altLang="en-US" sz="2000" dirty="0" err="1"/>
              <a:t>i</a:t>
            </a:r>
            <a:r>
              <a:rPr lang="en-US" altLang="en-US" sz="2000" dirty="0"/>
              <a:t> and column j, insert a 1 (or value) if there is an edge from vertex </a:t>
            </a:r>
            <a:r>
              <a:rPr lang="en-US" altLang="en-US" sz="2000" dirty="0" err="1"/>
              <a:t>i</a:t>
            </a:r>
            <a:r>
              <a:rPr lang="en-US" altLang="en-US" sz="2000" dirty="0"/>
              <a:t> to vertex j; otherwise insert a 0</a:t>
            </a:r>
          </a:p>
        </p:txBody>
      </p:sp>
      <p:pic>
        <p:nvPicPr>
          <p:cNvPr id="4" name="Picture 3"/>
          <p:cNvPicPr>
            <a:picLocks noChangeAspect="1"/>
          </p:cNvPicPr>
          <p:nvPr/>
        </p:nvPicPr>
        <p:blipFill>
          <a:blip r:embed="rId3"/>
          <a:stretch>
            <a:fillRect/>
          </a:stretch>
        </p:blipFill>
        <p:spPr>
          <a:xfrm>
            <a:off x="609600" y="3352800"/>
            <a:ext cx="3762375" cy="2175296"/>
          </a:xfrm>
          <a:prstGeom prst="rect">
            <a:avLst/>
          </a:prstGeom>
        </p:spPr>
      </p:pic>
      <p:pic>
        <p:nvPicPr>
          <p:cNvPr id="8" name="Picture 7"/>
          <p:cNvPicPr>
            <a:picLocks noChangeAspect="1"/>
          </p:cNvPicPr>
          <p:nvPr/>
        </p:nvPicPr>
        <p:blipFill>
          <a:blip r:embed="rId4"/>
          <a:stretch>
            <a:fillRect/>
          </a:stretch>
        </p:blipFill>
        <p:spPr>
          <a:xfrm>
            <a:off x="5029200" y="2971800"/>
            <a:ext cx="3305175" cy="3305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6037"/>
            <a:ext cx="8839200" cy="868363"/>
          </a:xfrm>
        </p:spPr>
        <p:txBody>
          <a:bodyPr>
            <a:normAutofit/>
          </a:bodyPr>
          <a:lstStyle/>
          <a:p>
            <a:r>
              <a:rPr lang="en-US" altLang="en-US" sz="2400" dirty="0">
                <a:solidFill>
                  <a:srgbClr val="00B050"/>
                </a:solidFill>
              </a:rPr>
              <a:t>A directed graph (a) and its adjacency matrix (b)</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84" y="762000"/>
            <a:ext cx="7666832" cy="498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474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76200" y="46037"/>
            <a:ext cx="8915400" cy="868363"/>
          </a:xfrm>
        </p:spPr>
        <p:txBody>
          <a:bodyPr>
            <a:normAutofit/>
          </a:bodyPr>
          <a:lstStyle/>
          <a:p>
            <a:r>
              <a:rPr lang="en-US" altLang="en-US" sz="2400" dirty="0">
                <a:solidFill>
                  <a:srgbClr val="00B050"/>
                </a:solidFill>
              </a:rPr>
              <a:t>A </a:t>
            </a:r>
            <a:r>
              <a:rPr lang="en-US" altLang="en-US" sz="2400" b="1" dirty="0">
                <a:solidFill>
                  <a:srgbClr val="00B050"/>
                </a:solidFill>
              </a:rPr>
              <a:t>weighted</a:t>
            </a:r>
            <a:r>
              <a:rPr lang="en-US" altLang="en-US" sz="2400" dirty="0">
                <a:solidFill>
                  <a:srgbClr val="00B050"/>
                </a:solidFill>
              </a:rPr>
              <a:t> undirected graph (a) and its adjacency matrix (b)</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7452061"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329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My Documents\308 PowerPoint\Figures\MACJOBS\JPEGS\CHAP09\P567.jpg"/>
          <p:cNvPicPr>
            <a:picLocks noChangeAspect="1" noChangeArrowheads="1"/>
          </p:cNvPicPr>
          <p:nvPr/>
        </p:nvPicPr>
        <p:blipFill>
          <a:blip r:embed="rId2" cstate="print">
            <a:lum bright="-6000"/>
            <a:extLst>
              <a:ext uri="{28A0092B-C50C-407E-A947-70E740481C1C}">
                <a14:useLocalDpi xmlns:a14="http://schemas.microsoft.com/office/drawing/2010/main" val="0"/>
              </a:ext>
            </a:extLst>
          </a:blip>
          <a:srcRect/>
          <a:stretch>
            <a:fillRect/>
          </a:stretch>
        </p:blipFill>
        <p:spPr bwMode="auto">
          <a:xfrm>
            <a:off x="3581400" y="2953251"/>
            <a:ext cx="5334000" cy="38285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0"/>
            <a:ext cx="9144000" cy="1015663"/>
          </a:xfrm>
          <a:prstGeom prst="rect">
            <a:avLst/>
          </a:prstGeom>
        </p:spPr>
        <p:txBody>
          <a:bodyPr wrap="square">
            <a:spAutoFit/>
          </a:bodyPr>
          <a:lstStyle/>
          <a:p>
            <a:pPr algn="l"/>
            <a:r>
              <a:rPr lang="en-US" altLang="en-US" dirty="0">
                <a:solidFill>
                  <a:srgbClr val="00B050"/>
                </a:solidFill>
                <a:cs typeface="Times New Roman" panose="02020603050405020304" pitchFamily="18" charset="0"/>
              </a:rPr>
              <a:t>2 arrays are required: </a:t>
            </a:r>
          </a:p>
          <a:p>
            <a:pPr marL="914400" lvl="1" indent="-457200" algn="l">
              <a:buFont typeface="+mj-lt"/>
              <a:buAutoNum type="arabicPeriod"/>
            </a:pPr>
            <a:r>
              <a:rPr lang="en-US" altLang="en-US" dirty="0">
                <a:cs typeface="Times New Roman" panose="02020603050405020304" pitchFamily="18" charset="0"/>
              </a:rPr>
              <a:t>Vertex Array (1D array that holds vertices details)</a:t>
            </a:r>
          </a:p>
          <a:p>
            <a:pPr marL="914400" lvl="1" indent="-457200" algn="l">
              <a:buFont typeface="+mj-lt"/>
              <a:buAutoNum type="arabicPeriod"/>
            </a:pPr>
            <a:r>
              <a:rPr lang="en-US" altLang="en-US" dirty="0">
                <a:cs typeface="Times New Roman" panose="02020603050405020304" pitchFamily="18" charset="0"/>
              </a:rPr>
              <a:t>Adjacency matrix (</a:t>
            </a:r>
            <a:r>
              <a:rPr lang="en-US" altLang="en-US" dirty="0">
                <a:ea typeface="MS Mincho" panose="02020609040205080304" pitchFamily="49" charset="-128"/>
              </a:rPr>
              <a:t>2D array that </a:t>
            </a:r>
            <a:r>
              <a:rPr lang="en-US" altLang="en-US" dirty="0">
                <a:cs typeface="Times New Roman" panose="02020603050405020304" pitchFamily="18" charset="0"/>
              </a:rPr>
              <a:t>hold details of edges</a:t>
            </a:r>
            <a:r>
              <a:rPr lang="en-US" altLang="en-US" dirty="0">
                <a:ea typeface="MS Mincho" panose="02020609040205080304" pitchFamily="49" charset="-128"/>
              </a:rPr>
              <a:t>)</a:t>
            </a:r>
            <a:endParaRPr lang="en-US" altLang="en-US" dirty="0"/>
          </a:p>
        </p:txBody>
      </p:sp>
      <p:pic>
        <p:nvPicPr>
          <p:cNvPr id="6" name="Picture 5" descr="C:\My Documents\308 PowerPoint\Figures\MACJOBS\JPEGS\CHAP09\P553b.jpg"/>
          <p:cNvPicPr>
            <a:picLocks noChangeAspect="1" noChangeArrowheads="1"/>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685800" y="1210242"/>
            <a:ext cx="3886200" cy="22187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2400" y="3429000"/>
            <a:ext cx="3429000" cy="3477875"/>
          </a:xfrm>
          <a:prstGeom prst="rect">
            <a:avLst/>
          </a:prstGeom>
        </p:spPr>
        <p:txBody>
          <a:bodyPr wrap="square">
            <a:spAutoFit/>
          </a:bodyPr>
          <a:lstStyle/>
          <a:p>
            <a:pPr algn="l"/>
            <a:r>
              <a:rPr lang="en-US" dirty="0"/>
              <a:t>This representation is</a:t>
            </a:r>
            <a:br>
              <a:rPr lang="en-US" dirty="0"/>
            </a:br>
            <a:r>
              <a:rPr lang="en-US" dirty="0"/>
              <a:t>suitable for small graphs.</a:t>
            </a:r>
            <a:br>
              <a:rPr lang="en-US" dirty="0">
                <a:solidFill>
                  <a:srgbClr val="00B050"/>
                </a:solidFill>
              </a:rPr>
            </a:br>
            <a:r>
              <a:rPr lang="en-US" b="1" dirty="0">
                <a:solidFill>
                  <a:srgbClr val="00B050"/>
                </a:solidFill>
              </a:rPr>
              <a:t>One drawback </a:t>
            </a:r>
            <a:r>
              <a:rPr lang="en-US" dirty="0"/>
              <a:t>to this type of representation is that it is often </a:t>
            </a:r>
            <a:r>
              <a:rPr lang="en-US" b="1" dirty="0"/>
              <a:t>sparse</a:t>
            </a:r>
            <a:r>
              <a:rPr lang="en-US" dirty="0"/>
              <a:t>, that is, it has a lot of </a:t>
            </a:r>
            <a:r>
              <a:rPr lang="en-US" b="1" dirty="0"/>
              <a:t>zero entries</a:t>
            </a:r>
            <a:r>
              <a:rPr lang="en-US" dirty="0"/>
              <a:t>, and thus considerable </a:t>
            </a:r>
            <a:r>
              <a:rPr lang="en-US" b="1" dirty="0"/>
              <a:t>space is wasted. </a:t>
            </a:r>
            <a:r>
              <a:rPr lang="en-US" dirty="0"/>
              <a:t>(e.g., the 2 billion of Facebook users are not friends to all users)</a:t>
            </a:r>
          </a:p>
          <a:p>
            <a:endParaRPr lang="en-US" dirty="0"/>
          </a:p>
        </p:txBody>
      </p:sp>
    </p:spTree>
    <p:extLst>
      <p:ext uri="{BB962C8B-B14F-4D97-AF65-F5344CB8AC3E}">
        <p14:creationId xmlns:p14="http://schemas.microsoft.com/office/powerpoint/2010/main" val="23419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533400"/>
          </a:xfrm>
        </p:spPr>
        <p:txBody>
          <a:bodyPr>
            <a:normAutofit fontScale="90000"/>
          </a:bodyPr>
          <a:lstStyle/>
          <a:p>
            <a:pPr algn="ctr"/>
            <a:r>
              <a:rPr lang="en-US" altLang="en-US" b="1" dirty="0">
                <a:ea typeface="MS Mincho" panose="02020609040205080304" pitchFamily="49" charset="-128"/>
              </a:rPr>
              <a:t>What is a graph?</a:t>
            </a:r>
            <a:endParaRPr lang="en-US" altLang="en-US" b="1" dirty="0"/>
          </a:p>
        </p:txBody>
      </p:sp>
      <p:sp>
        <p:nvSpPr>
          <p:cNvPr id="4099" name="Rectangle 3"/>
          <p:cNvSpPr>
            <a:spLocks noGrp="1" noChangeArrowheads="1"/>
          </p:cNvSpPr>
          <p:nvPr>
            <p:ph idx="1"/>
          </p:nvPr>
        </p:nvSpPr>
        <p:spPr>
          <a:xfrm>
            <a:off x="495300" y="685800"/>
            <a:ext cx="8496300" cy="4419600"/>
          </a:xfrm>
        </p:spPr>
        <p:txBody>
          <a:bodyPr>
            <a:normAutofit/>
          </a:bodyPr>
          <a:lstStyle/>
          <a:p>
            <a:r>
              <a:rPr lang="en-US" altLang="en-US" sz="2400" dirty="0">
                <a:cs typeface="Times New Roman" panose="02020603050405020304" pitchFamily="18" charset="0"/>
              </a:rPr>
              <a:t>A data structure that consists of a set of </a:t>
            </a:r>
            <a:r>
              <a:rPr lang="en-US" altLang="en-US" sz="2400" b="1" dirty="0">
                <a:cs typeface="Times New Roman" panose="02020603050405020304" pitchFamily="18" charset="0"/>
              </a:rPr>
              <a:t>nodes</a:t>
            </a:r>
            <a:r>
              <a:rPr lang="en-US" altLang="en-US" sz="2400" dirty="0">
                <a:cs typeface="Times New Roman" panose="02020603050405020304" pitchFamily="18" charset="0"/>
              </a:rPr>
              <a:t> (</a:t>
            </a:r>
            <a:r>
              <a:rPr lang="en-US" altLang="en-US" sz="2400" i="1" dirty="0">
                <a:cs typeface="Times New Roman" panose="02020603050405020304" pitchFamily="18" charset="0"/>
              </a:rPr>
              <a:t>vertices</a:t>
            </a:r>
            <a:r>
              <a:rPr lang="en-US" altLang="en-US" sz="2400" dirty="0">
                <a:cs typeface="Times New Roman" panose="02020603050405020304" pitchFamily="18" charset="0"/>
              </a:rPr>
              <a:t>) and a set of </a:t>
            </a:r>
            <a:r>
              <a:rPr lang="en-US" altLang="en-US" sz="2400" b="1" dirty="0">
                <a:cs typeface="Times New Roman" panose="02020603050405020304" pitchFamily="18" charset="0"/>
              </a:rPr>
              <a:t>edges </a:t>
            </a:r>
            <a:r>
              <a:rPr lang="en-US" altLang="en-US" sz="2400" dirty="0">
                <a:cs typeface="Times New Roman" panose="02020603050405020304" pitchFamily="18" charset="0"/>
              </a:rPr>
              <a:t>(arcs, link) that connect the nodes to each other</a:t>
            </a:r>
            <a:endParaRPr lang="en-US" altLang="en-US" sz="2400" dirty="0">
              <a:latin typeface="Courier New" panose="02070309020205020404" pitchFamily="49" charset="0"/>
              <a:cs typeface="Courier New" panose="02070309020205020404" pitchFamily="49" charset="0"/>
            </a:endParaRPr>
          </a:p>
          <a:p>
            <a:r>
              <a:rPr lang="en-US" altLang="en-US" sz="2400" dirty="0">
                <a:ea typeface="MS Mincho" panose="02020609040205080304" pitchFamily="49" charset="-128"/>
              </a:rPr>
              <a:t>The set of edges describes </a:t>
            </a:r>
            <a:r>
              <a:rPr lang="en-US" altLang="en-US" sz="2400" b="1" dirty="0">
                <a:ea typeface="MS Mincho" panose="02020609040205080304" pitchFamily="49" charset="-128"/>
              </a:rPr>
              <a:t>relationships</a:t>
            </a:r>
            <a:r>
              <a:rPr lang="en-US" altLang="en-US" sz="2400" dirty="0">
                <a:ea typeface="MS Mincho" panose="02020609040205080304" pitchFamily="49" charset="-128"/>
              </a:rPr>
              <a:t> among the vertices</a:t>
            </a:r>
          </a:p>
          <a:p>
            <a:r>
              <a:rPr lang="en-US" altLang="en-US" sz="2400" b="1" dirty="0">
                <a:cs typeface="Times New Roman" panose="02020603050405020304" pitchFamily="18" charset="0"/>
              </a:rPr>
              <a:t>Formal definition of graphs</a:t>
            </a:r>
          </a:p>
          <a:p>
            <a:pPr lvl="1"/>
            <a:r>
              <a:rPr lang="en-US" altLang="en-US" sz="2000" dirty="0">
                <a:cs typeface="Times New Roman" panose="02020603050405020304" pitchFamily="18" charset="0"/>
              </a:rPr>
              <a:t>A graph </a:t>
            </a:r>
            <a:r>
              <a:rPr lang="en-US" altLang="en-US" sz="2000" i="1" dirty="0">
                <a:cs typeface="Times New Roman" panose="02020603050405020304" pitchFamily="18" charset="0"/>
              </a:rPr>
              <a:t>G</a:t>
            </a:r>
            <a:r>
              <a:rPr lang="en-US" altLang="en-US" sz="2000" dirty="0">
                <a:cs typeface="Times New Roman" panose="02020603050405020304" pitchFamily="18" charset="0"/>
              </a:rPr>
              <a:t> is defined as follows:</a:t>
            </a:r>
            <a:endParaRPr lang="en-US" altLang="en-US" sz="2000" dirty="0">
              <a:latin typeface="Courier New" panose="02070309020205020404" pitchFamily="49" charset="0"/>
              <a:cs typeface="Courier New" panose="02070309020205020404" pitchFamily="49" charset="0"/>
            </a:endParaRPr>
          </a:p>
          <a:p>
            <a:pPr>
              <a:buFontTx/>
              <a:buNone/>
            </a:pPr>
            <a:r>
              <a:rPr lang="es-ES_tradnl" altLang="en-US" sz="2400" b="1" dirty="0">
                <a:cs typeface="Times New Roman" panose="02020603050405020304" pitchFamily="18" charset="0"/>
              </a:rPr>
              <a:t>		</a:t>
            </a:r>
            <a:r>
              <a:rPr lang="es-ES_tradnl" altLang="en-US" sz="2400" b="1" i="1" dirty="0">
                <a:cs typeface="Times New Roman" panose="02020603050405020304" pitchFamily="18" charset="0"/>
              </a:rPr>
              <a:t>G=(V,E)</a:t>
            </a:r>
            <a:endParaRPr lang="en-US" altLang="en-US" sz="2400" b="1" dirty="0">
              <a:latin typeface="Courier New" panose="02070309020205020404" pitchFamily="49" charset="0"/>
              <a:cs typeface="Courier New" panose="02070309020205020404" pitchFamily="49" charset="0"/>
            </a:endParaRPr>
          </a:p>
          <a:p>
            <a:pPr>
              <a:buFontTx/>
              <a:buNone/>
            </a:pPr>
            <a:r>
              <a:rPr lang="en-US" altLang="en-US" sz="2400" dirty="0">
                <a:cs typeface="Times New Roman" panose="02020603050405020304" pitchFamily="18" charset="0"/>
              </a:rPr>
              <a:t>		</a:t>
            </a:r>
            <a:r>
              <a:rPr lang="en-US" altLang="en-US" sz="2400" b="1" i="1" dirty="0">
                <a:cs typeface="Times New Roman" panose="02020603050405020304" pitchFamily="18" charset="0"/>
              </a:rPr>
              <a:t>V(G)</a:t>
            </a:r>
            <a:r>
              <a:rPr lang="en-US" altLang="en-US" sz="2400" i="1" dirty="0">
                <a:cs typeface="Times New Roman" panose="02020603050405020304" pitchFamily="18" charset="0"/>
              </a:rPr>
              <a:t>:</a:t>
            </a:r>
            <a:r>
              <a:rPr lang="en-US" altLang="en-US" sz="2400" dirty="0">
                <a:cs typeface="Times New Roman" panose="02020603050405020304" pitchFamily="18" charset="0"/>
              </a:rPr>
              <a:t> a finite, nonempty set of vertices </a:t>
            </a:r>
            <a:r>
              <a:rPr lang="en-US" sz="2400" dirty="0">
                <a:cs typeface="Times New Roman" panose="02020603050405020304" pitchFamily="18" charset="0"/>
              </a:rPr>
              <a:t>{v</a:t>
            </a:r>
            <a:r>
              <a:rPr lang="en-US" sz="2400" baseline="-25000" dirty="0">
                <a:cs typeface="Times New Roman" panose="02020603050405020304" pitchFamily="18" charset="0"/>
              </a:rPr>
              <a:t>1</a:t>
            </a:r>
            <a:r>
              <a:rPr lang="en-US" sz="2400" dirty="0">
                <a:cs typeface="Times New Roman" panose="02020603050405020304" pitchFamily="18" charset="0"/>
              </a:rPr>
              <a:t>, v</a:t>
            </a:r>
            <a:r>
              <a:rPr lang="en-US" sz="2400" baseline="-25000" dirty="0">
                <a:cs typeface="Times New Roman" panose="02020603050405020304" pitchFamily="18" charset="0"/>
              </a:rPr>
              <a:t>2</a:t>
            </a:r>
            <a:r>
              <a:rPr lang="en-US" sz="2400" dirty="0">
                <a:cs typeface="Times New Roman" panose="02020603050405020304" pitchFamily="18" charset="0"/>
              </a:rPr>
              <a:t>, …, </a:t>
            </a:r>
            <a:r>
              <a:rPr lang="en-US" sz="2400" dirty="0" err="1">
                <a:cs typeface="Times New Roman" panose="02020603050405020304" pitchFamily="18" charset="0"/>
              </a:rPr>
              <a:t>v</a:t>
            </a:r>
            <a:r>
              <a:rPr lang="en-US" sz="2400" baseline="-25000" dirty="0" err="1">
                <a:cs typeface="Times New Roman" panose="02020603050405020304" pitchFamily="18" charset="0"/>
              </a:rPr>
              <a:t>n</a:t>
            </a:r>
            <a:r>
              <a:rPr lang="en-US" sz="2400" dirty="0">
                <a:cs typeface="Times New Roman" panose="02020603050405020304" pitchFamily="18" charset="0"/>
              </a:rPr>
              <a:t>}</a:t>
            </a:r>
            <a:endParaRPr lang="en-US" altLang="en-US" sz="2400" dirty="0">
              <a:cs typeface="Times New Roman" panose="02020603050405020304" pitchFamily="18" charset="0"/>
            </a:endParaRPr>
          </a:p>
          <a:p>
            <a:pPr>
              <a:buFontTx/>
              <a:buNone/>
            </a:pPr>
            <a:r>
              <a:rPr lang="en-US" altLang="en-US" sz="2400" dirty="0">
                <a:cs typeface="Times New Roman" panose="02020603050405020304" pitchFamily="18" charset="0"/>
              </a:rPr>
              <a:t>		</a:t>
            </a:r>
            <a:r>
              <a:rPr lang="en-US" altLang="en-US" sz="2400" b="1" i="1" dirty="0">
                <a:cs typeface="Times New Roman" panose="02020603050405020304" pitchFamily="18" charset="0"/>
              </a:rPr>
              <a:t>E(G):</a:t>
            </a:r>
            <a:r>
              <a:rPr lang="en-US" altLang="en-US" sz="2400" b="1" dirty="0">
                <a:cs typeface="Times New Roman" panose="02020603050405020304" pitchFamily="18" charset="0"/>
              </a:rPr>
              <a:t> </a:t>
            </a:r>
            <a:r>
              <a:rPr lang="en-US" altLang="en-US" sz="2400" dirty="0">
                <a:cs typeface="Times New Roman" panose="02020603050405020304" pitchFamily="18" charset="0"/>
              </a:rPr>
              <a:t>a set of edges {e</a:t>
            </a:r>
            <a:r>
              <a:rPr lang="en-US" altLang="en-US" sz="2400" baseline="-25000" dirty="0">
                <a:cs typeface="Times New Roman" panose="02020603050405020304" pitchFamily="18" charset="0"/>
              </a:rPr>
              <a:t>1</a:t>
            </a:r>
            <a:r>
              <a:rPr lang="en-US" altLang="en-US" sz="2400" dirty="0">
                <a:cs typeface="Times New Roman" panose="02020603050405020304" pitchFamily="18" charset="0"/>
              </a:rPr>
              <a:t>, e</a:t>
            </a:r>
            <a:r>
              <a:rPr lang="en-US" altLang="en-US" sz="2400" baseline="-25000" dirty="0">
                <a:cs typeface="Times New Roman" panose="02020603050405020304" pitchFamily="18" charset="0"/>
              </a:rPr>
              <a:t>2</a:t>
            </a:r>
            <a:r>
              <a:rPr lang="en-US" altLang="en-US" sz="2400" dirty="0">
                <a:cs typeface="Times New Roman" panose="02020603050405020304" pitchFamily="18" charset="0"/>
              </a:rPr>
              <a:t>, …, </a:t>
            </a:r>
            <a:r>
              <a:rPr lang="en-US" altLang="en-US" sz="2400" dirty="0" err="1">
                <a:cs typeface="Times New Roman" panose="02020603050405020304" pitchFamily="18" charset="0"/>
              </a:rPr>
              <a:t>e</a:t>
            </a:r>
            <a:r>
              <a:rPr lang="en-US" altLang="en-US" sz="2400" baseline="-25000" dirty="0" err="1">
                <a:cs typeface="Times New Roman" panose="02020603050405020304" pitchFamily="18" charset="0"/>
              </a:rPr>
              <a:t>m</a:t>
            </a:r>
            <a:r>
              <a:rPr lang="en-US" altLang="en-US" sz="2400" dirty="0">
                <a:cs typeface="Times New Roman" panose="02020603050405020304" pitchFamily="18" charset="0"/>
              </a:rPr>
              <a:t>} where each </a:t>
            </a:r>
            <a:r>
              <a:rPr lang="en-US" altLang="en-US" sz="2400" dirty="0" err="1">
                <a:cs typeface="Times New Roman" panose="02020603050405020304" pitchFamily="18" charset="0"/>
              </a:rPr>
              <a:t>e</a:t>
            </a:r>
            <a:r>
              <a:rPr lang="en-US" altLang="en-US" sz="2400" baseline="-25000" dirty="0" err="1">
                <a:cs typeface="Times New Roman" panose="02020603050405020304" pitchFamily="18" charset="0"/>
              </a:rPr>
              <a:t>i</a:t>
            </a:r>
            <a:r>
              <a:rPr lang="en-US" altLang="en-US" sz="2400" dirty="0">
                <a:cs typeface="Times New Roman" panose="02020603050405020304" pitchFamily="18" charset="0"/>
              </a:rPr>
              <a:t> connects two    </a:t>
            </a:r>
          </a:p>
          <a:p>
            <a:pPr>
              <a:buFontTx/>
              <a:buNone/>
            </a:pPr>
            <a:r>
              <a:rPr lang="en-US" altLang="en-US" sz="2400" dirty="0">
                <a:cs typeface="Times New Roman" panose="02020603050405020304" pitchFamily="18" charset="0"/>
              </a:rPr>
              <a:t>                      vertices (v</a:t>
            </a:r>
            <a:r>
              <a:rPr lang="en-US" altLang="en-US" sz="2400" baseline="-25000" dirty="0">
                <a:cs typeface="Times New Roman" panose="02020603050405020304" pitchFamily="18" charset="0"/>
              </a:rPr>
              <a:t>i1</a:t>
            </a:r>
            <a:r>
              <a:rPr lang="en-US" altLang="en-US" sz="2400" dirty="0">
                <a:cs typeface="Times New Roman" panose="02020603050405020304" pitchFamily="18" charset="0"/>
              </a:rPr>
              <a:t>, v</a:t>
            </a:r>
            <a:r>
              <a:rPr lang="en-US" altLang="en-US" sz="2400" baseline="-25000" dirty="0">
                <a:cs typeface="Times New Roman" panose="02020603050405020304" pitchFamily="18" charset="0"/>
              </a:rPr>
              <a:t>i2</a:t>
            </a:r>
            <a:r>
              <a:rPr lang="en-US" altLang="en-US" sz="2400" dirty="0">
                <a:cs typeface="Times New Roman" panose="02020603050405020304" pitchFamily="18" charset="0"/>
              </a:rPr>
              <a:t>)</a:t>
            </a:r>
          </a:p>
          <a:p>
            <a:pPr>
              <a:buNone/>
            </a:pPr>
            <a:r>
              <a:rPr lang="en-US" altLang="en-US" sz="2400" dirty="0"/>
              <a:t>		</a:t>
            </a:r>
            <a:r>
              <a:rPr lang="en-US" altLang="en-US" sz="2400" b="1" dirty="0"/>
              <a:t>|E|  =&lt;  |V|</a:t>
            </a:r>
            <a:r>
              <a:rPr lang="en-US" altLang="en-US" sz="2400" b="1" baseline="30000" dirty="0"/>
              <a:t>2</a:t>
            </a:r>
            <a:endParaRPr lang="en-US" altLang="en-US" sz="2400" b="1" dirty="0"/>
          </a:p>
          <a:p>
            <a:endParaRPr lang="en-US" altLang="en-US" sz="2400" dirty="0">
              <a:ea typeface="MS Mincho" panose="02020609040205080304" pitchFamily="49"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457200" y="152400"/>
            <a:ext cx="8534400" cy="1600200"/>
          </a:xfrm>
        </p:spPr>
        <p:txBody>
          <a:bodyPr>
            <a:noAutofit/>
          </a:bodyPr>
          <a:lstStyle/>
          <a:p>
            <a:pPr marL="0" indent="0">
              <a:buNone/>
            </a:pPr>
            <a:r>
              <a:rPr lang="en-US" altLang="en-US" sz="2800" b="1" dirty="0">
                <a:cs typeface="Times New Roman" panose="02020603050405020304" pitchFamily="18" charset="0"/>
              </a:rPr>
              <a:t>(2) Linked-list implementation </a:t>
            </a:r>
            <a:endParaRPr lang="en-US" altLang="en-US" sz="2800" b="1" dirty="0">
              <a:latin typeface="Courier New" panose="02070309020205020404" pitchFamily="49" charset="0"/>
              <a:cs typeface="Courier New" panose="02070309020205020404" pitchFamily="49" charset="0"/>
            </a:endParaRPr>
          </a:p>
          <a:p>
            <a:pPr lvl="1"/>
            <a:r>
              <a:rPr lang="en-US" altLang="en-US" sz="2400" dirty="0"/>
              <a:t>A 1D array is used to hold the data for each vertex in the graph. </a:t>
            </a:r>
          </a:p>
          <a:p>
            <a:pPr lvl="1"/>
            <a:r>
              <a:rPr lang="en-US" altLang="en-US" sz="2400" dirty="0"/>
              <a:t>For each vertex, there is also a pointer to a linked list of all vertices that are adjacent to the vertex (</a:t>
            </a:r>
            <a:r>
              <a:rPr lang="en-US" altLang="en-US" sz="2400" b="1" dirty="0">
                <a:ea typeface="MS Mincho" panose="02020609040205080304" pitchFamily="49" charset="-128"/>
              </a:rPr>
              <a:t>adjacency list)</a:t>
            </a:r>
            <a:r>
              <a:rPr lang="en-US" altLang="en-US" sz="2400" dirty="0"/>
              <a:t>.</a:t>
            </a:r>
          </a:p>
          <a:p>
            <a:pPr lvl="1"/>
            <a:endParaRPr lang="en-US" altLang="en-US" sz="2400" dirty="0"/>
          </a:p>
        </p:txBody>
      </p:sp>
      <p:pic>
        <p:nvPicPr>
          <p:cNvPr id="4" name="Picture 3"/>
          <p:cNvPicPr>
            <a:picLocks noChangeAspect="1"/>
          </p:cNvPicPr>
          <p:nvPr/>
        </p:nvPicPr>
        <p:blipFill>
          <a:blip r:embed="rId2"/>
          <a:stretch>
            <a:fillRect/>
          </a:stretch>
        </p:blipFill>
        <p:spPr>
          <a:xfrm>
            <a:off x="228600" y="2057400"/>
            <a:ext cx="3822052" cy="2209800"/>
          </a:xfrm>
          <a:prstGeom prst="rect">
            <a:avLst/>
          </a:prstGeom>
        </p:spPr>
      </p:pic>
      <p:pic>
        <p:nvPicPr>
          <p:cNvPr id="7" name="Picture 6"/>
          <p:cNvPicPr>
            <a:picLocks noChangeAspect="1"/>
          </p:cNvPicPr>
          <p:nvPr/>
        </p:nvPicPr>
        <p:blipFill>
          <a:blip r:embed="rId3"/>
          <a:stretch>
            <a:fillRect/>
          </a:stretch>
        </p:blipFill>
        <p:spPr>
          <a:xfrm>
            <a:off x="4343400" y="2057400"/>
            <a:ext cx="4526819"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550" y="381000"/>
            <a:ext cx="7886700" cy="457200"/>
          </a:xfrm>
        </p:spPr>
        <p:txBody>
          <a:bodyPr>
            <a:normAutofit/>
          </a:bodyPr>
          <a:lstStyle/>
          <a:p>
            <a:r>
              <a:rPr lang="en-US" sz="2400" dirty="0">
                <a:solidFill>
                  <a:srgbClr val="0070C0"/>
                </a:solidFill>
              </a:rPr>
              <a:t>Adjacency list can store </a:t>
            </a:r>
            <a:r>
              <a:rPr lang="en-US" altLang="en-US" sz="2400" dirty="0">
                <a:solidFill>
                  <a:srgbClr val="0070C0"/>
                </a:solidFill>
                <a:cs typeface="Times New Roman" panose="02020603050405020304" pitchFamily="18" charset="0"/>
              </a:rPr>
              <a:t>vertices and </a:t>
            </a:r>
            <a:r>
              <a:rPr lang="en-US" sz="2400" dirty="0">
                <a:solidFill>
                  <a:srgbClr val="0070C0"/>
                </a:solidFill>
              </a:rPr>
              <a:t>edges </a:t>
            </a:r>
          </a:p>
        </p:txBody>
      </p:sp>
      <p:pic>
        <p:nvPicPr>
          <p:cNvPr id="4" name="Picture 3" descr="C:\My Documents\308 PowerPoint\Figures\MACJOBS\JPEGS\CHAP09\P57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2075" y="816429"/>
            <a:ext cx="6934200" cy="5745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43000" y="838200"/>
            <a:ext cx="762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248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76200" y="46037"/>
            <a:ext cx="8915400" cy="868363"/>
          </a:xfrm>
        </p:spPr>
        <p:txBody>
          <a:bodyPr>
            <a:normAutofit/>
          </a:bodyPr>
          <a:lstStyle/>
          <a:p>
            <a:r>
              <a:rPr lang="en-US" altLang="en-US" sz="2800" dirty="0">
                <a:solidFill>
                  <a:srgbClr val="00B050"/>
                </a:solidFill>
              </a:rPr>
              <a:t>A directed graph (a) and its adjacency list (b)</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131" y="1066800"/>
            <a:ext cx="6459538" cy="46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213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altLang="en-US" sz="2800" dirty="0">
                <a:solidFill>
                  <a:srgbClr val="00B050"/>
                </a:solidFill>
              </a:rPr>
              <a:t> A weighted undirected graph (a) and its adjacency list (b)</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81" y="914400"/>
            <a:ext cx="7107237"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2539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04800" y="46037"/>
            <a:ext cx="8210550" cy="868363"/>
          </a:xfrm>
        </p:spPr>
        <p:txBody>
          <a:bodyPr>
            <a:normAutofit/>
          </a:bodyPr>
          <a:lstStyle/>
          <a:p>
            <a:pPr>
              <a:lnSpc>
                <a:spcPct val="75000"/>
              </a:lnSpc>
            </a:pPr>
            <a:r>
              <a:rPr lang="en-US" altLang="en-US" sz="2800" dirty="0">
                <a:ea typeface="MS Mincho" panose="02020609040205080304" pitchFamily="49" charset="-128"/>
              </a:rPr>
              <a:t>Adjacency matrix vs. adjacency list representation</a:t>
            </a:r>
            <a:r>
              <a:rPr lang="en-US" altLang="en-US" sz="2800" dirty="0"/>
              <a:t> </a:t>
            </a:r>
          </a:p>
        </p:txBody>
      </p:sp>
      <p:sp>
        <p:nvSpPr>
          <p:cNvPr id="17411" name="Rectangle 3"/>
          <p:cNvSpPr>
            <a:spLocks noGrp="1" noChangeArrowheads="1"/>
          </p:cNvSpPr>
          <p:nvPr>
            <p:ph idx="1"/>
          </p:nvPr>
        </p:nvSpPr>
        <p:spPr>
          <a:xfrm>
            <a:off x="552450" y="914400"/>
            <a:ext cx="8001000" cy="4495800"/>
          </a:xfrm>
        </p:spPr>
        <p:txBody>
          <a:bodyPr>
            <a:normAutofit/>
          </a:bodyPr>
          <a:lstStyle/>
          <a:p>
            <a:pPr>
              <a:lnSpc>
                <a:spcPct val="85000"/>
              </a:lnSpc>
            </a:pPr>
            <a:r>
              <a:rPr lang="en-US" altLang="en-US" sz="2800" b="1" dirty="0">
                <a:solidFill>
                  <a:srgbClr val="7030A0"/>
                </a:solidFill>
                <a:ea typeface="MS Mincho" panose="02020609040205080304" pitchFamily="49" charset="-128"/>
              </a:rPr>
              <a:t>Adjacency matrix</a:t>
            </a:r>
            <a:endParaRPr lang="en-US" altLang="en-US" sz="2800" b="1" dirty="0">
              <a:solidFill>
                <a:srgbClr val="7030A0"/>
              </a:solidFill>
              <a:latin typeface="Courier New" panose="02070309020205020404" pitchFamily="49" charset="0"/>
              <a:cs typeface="Times New Roman" panose="02020603050405020304" pitchFamily="18" charset="0"/>
            </a:endParaRPr>
          </a:p>
          <a:p>
            <a:pPr lvl="1">
              <a:lnSpc>
                <a:spcPct val="85000"/>
              </a:lnSpc>
            </a:pPr>
            <a:r>
              <a:rPr lang="en-US" altLang="en-US" sz="2400" dirty="0">
                <a:ea typeface="MS Mincho" panose="02020609040205080304" pitchFamily="49" charset="-128"/>
              </a:rPr>
              <a:t>Good for </a:t>
            </a:r>
            <a:r>
              <a:rPr lang="en-US" altLang="en-US" sz="2400" b="1" dirty="0">
                <a:ea typeface="MS Mincho" panose="02020609040205080304" pitchFamily="49" charset="-128"/>
              </a:rPr>
              <a:t>dense</a:t>
            </a:r>
            <a:r>
              <a:rPr lang="en-US" altLang="en-US" sz="2400" dirty="0">
                <a:ea typeface="MS Mincho" panose="02020609040205080304" pitchFamily="49" charset="-128"/>
              </a:rPr>
              <a:t> graphs --|</a:t>
            </a:r>
            <a:r>
              <a:rPr lang="en-US" altLang="en-US" sz="2400" i="1" dirty="0">
                <a:ea typeface="MS Mincho" panose="02020609040205080304" pitchFamily="49" charset="-128"/>
              </a:rPr>
              <a:t>E</a:t>
            </a:r>
            <a:r>
              <a:rPr lang="en-US" altLang="en-US" sz="2400" dirty="0">
                <a:ea typeface="MS Mincho" panose="02020609040205080304" pitchFamily="49" charset="-128"/>
              </a:rPr>
              <a:t>|~</a:t>
            </a:r>
            <a:r>
              <a:rPr lang="en-US" altLang="en-US" sz="2400" i="1" dirty="0">
                <a:ea typeface="MS Mincho" panose="02020609040205080304" pitchFamily="49" charset="-128"/>
              </a:rPr>
              <a:t>O</a:t>
            </a:r>
            <a:r>
              <a:rPr lang="en-US" altLang="en-US" sz="2400" dirty="0">
                <a:ea typeface="MS Mincho" panose="02020609040205080304" pitchFamily="49" charset="-128"/>
              </a:rPr>
              <a:t>(|</a:t>
            </a:r>
            <a:r>
              <a:rPr lang="en-US" altLang="en-US" sz="2400" i="1" dirty="0">
                <a:ea typeface="MS Mincho" panose="02020609040205080304" pitchFamily="49" charset="-128"/>
              </a:rPr>
              <a:t>V</a:t>
            </a:r>
            <a:r>
              <a:rPr lang="en-US" altLang="en-US" sz="2400" dirty="0">
                <a:ea typeface="MS Mincho" panose="02020609040205080304" pitchFamily="49" charset="-128"/>
              </a:rPr>
              <a:t>|</a:t>
            </a:r>
            <a:r>
              <a:rPr lang="en-US" altLang="en-US" sz="2400" baseline="30000" dirty="0">
                <a:ea typeface="MS Mincho" panose="02020609040205080304" pitchFamily="49" charset="-128"/>
              </a:rPr>
              <a:t>2</a:t>
            </a:r>
            <a:r>
              <a:rPr lang="en-US" altLang="en-US" sz="2400" dirty="0">
                <a:ea typeface="MS Mincho" panose="02020609040205080304" pitchFamily="49" charset="-128"/>
              </a:rPr>
              <a:t>)</a:t>
            </a:r>
            <a:endParaRPr lang="en-US" altLang="en-US" sz="2400" dirty="0">
              <a:latin typeface="Courier New" panose="02070309020205020404" pitchFamily="49" charset="0"/>
              <a:cs typeface="Times New Roman" panose="02020603050405020304" pitchFamily="18" charset="0"/>
            </a:endParaRPr>
          </a:p>
          <a:p>
            <a:pPr lvl="1">
              <a:lnSpc>
                <a:spcPct val="85000"/>
              </a:lnSpc>
            </a:pPr>
            <a:r>
              <a:rPr lang="en-US" altLang="en-US" sz="2400" dirty="0">
                <a:ea typeface="MS Mincho" panose="02020609040205080304" pitchFamily="49" charset="-128"/>
              </a:rPr>
              <a:t>Connectivity between two vertices can be tested quickly</a:t>
            </a:r>
          </a:p>
          <a:p>
            <a:pPr>
              <a:lnSpc>
                <a:spcPct val="85000"/>
              </a:lnSpc>
            </a:pPr>
            <a:r>
              <a:rPr lang="en-US" altLang="en-US" sz="2800" b="1" dirty="0">
                <a:solidFill>
                  <a:srgbClr val="7030A0"/>
                </a:solidFill>
                <a:ea typeface="MS Mincho" panose="02020609040205080304" pitchFamily="49" charset="-128"/>
              </a:rPr>
              <a:t>Adjacency list</a:t>
            </a:r>
            <a:endParaRPr lang="en-US" altLang="en-US" sz="2800" b="1" dirty="0">
              <a:solidFill>
                <a:srgbClr val="7030A0"/>
              </a:solidFill>
              <a:latin typeface="Courier New" panose="02070309020205020404" pitchFamily="49" charset="0"/>
              <a:cs typeface="Times New Roman" panose="02020603050405020304" pitchFamily="18" charset="0"/>
            </a:endParaRPr>
          </a:p>
          <a:p>
            <a:pPr lvl="1">
              <a:lnSpc>
                <a:spcPct val="85000"/>
              </a:lnSpc>
            </a:pPr>
            <a:r>
              <a:rPr lang="en-US" altLang="en-US" sz="2400" dirty="0">
                <a:ea typeface="MS Mincho" panose="02020609040205080304" pitchFamily="49" charset="-128"/>
              </a:rPr>
              <a:t>Good for </a:t>
            </a:r>
            <a:r>
              <a:rPr lang="en-US" altLang="en-US" sz="2400" b="1" dirty="0">
                <a:ea typeface="MS Mincho" panose="02020609040205080304" pitchFamily="49" charset="-128"/>
              </a:rPr>
              <a:t>sparse</a:t>
            </a:r>
            <a:r>
              <a:rPr lang="en-US" altLang="en-US" sz="2400" dirty="0">
                <a:ea typeface="MS Mincho" panose="02020609040205080304" pitchFamily="49" charset="-128"/>
              </a:rPr>
              <a:t> graphs -- |</a:t>
            </a:r>
            <a:r>
              <a:rPr lang="en-US" altLang="en-US" sz="2400" i="1" dirty="0">
                <a:ea typeface="MS Mincho" panose="02020609040205080304" pitchFamily="49" charset="-128"/>
              </a:rPr>
              <a:t>E</a:t>
            </a:r>
            <a:r>
              <a:rPr lang="en-US" altLang="en-US" sz="2400" dirty="0">
                <a:ea typeface="MS Mincho" panose="02020609040205080304" pitchFamily="49" charset="-128"/>
              </a:rPr>
              <a:t>|~</a:t>
            </a:r>
            <a:r>
              <a:rPr lang="en-US" altLang="en-US" sz="2400" i="1" dirty="0">
                <a:ea typeface="MS Mincho" panose="02020609040205080304" pitchFamily="49" charset="-128"/>
              </a:rPr>
              <a:t>O</a:t>
            </a:r>
            <a:r>
              <a:rPr lang="en-US" altLang="en-US" sz="2400" dirty="0">
                <a:ea typeface="MS Mincho" panose="02020609040205080304" pitchFamily="49" charset="-128"/>
              </a:rPr>
              <a:t>(|</a:t>
            </a:r>
            <a:r>
              <a:rPr lang="en-US" altLang="en-US" sz="2400" i="1" dirty="0">
                <a:ea typeface="MS Mincho" panose="02020609040205080304" pitchFamily="49" charset="-128"/>
              </a:rPr>
              <a:t>V</a:t>
            </a:r>
            <a:r>
              <a:rPr lang="en-US" altLang="en-US" sz="2400" dirty="0">
                <a:ea typeface="MS Mincho" panose="02020609040205080304" pitchFamily="49" charset="-128"/>
              </a:rPr>
              <a:t>|)</a:t>
            </a:r>
            <a:endParaRPr lang="en-US" altLang="en-US" sz="2400" dirty="0">
              <a:latin typeface="Courier New" panose="02070309020205020404" pitchFamily="49" charset="0"/>
              <a:cs typeface="Times New Roman" panose="02020603050405020304" pitchFamily="18" charset="0"/>
            </a:endParaRPr>
          </a:p>
          <a:p>
            <a:pPr lvl="1">
              <a:lnSpc>
                <a:spcPct val="85000"/>
              </a:lnSpc>
            </a:pPr>
            <a:r>
              <a:rPr lang="en-US" altLang="en-US" sz="2400" dirty="0">
                <a:ea typeface="MS Mincho" panose="02020609040205080304" pitchFamily="49" charset="-128"/>
              </a:rPr>
              <a:t>Vertices adjacent to another vertex can be found quickly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73100" y="0"/>
            <a:ext cx="7772400" cy="914400"/>
          </a:xfrm>
        </p:spPr>
        <p:txBody>
          <a:bodyPr/>
          <a:lstStyle/>
          <a:p>
            <a:r>
              <a:rPr lang="en-US" altLang="en-US" dirty="0">
                <a:ea typeface="MS Mincho" panose="02020609040205080304" pitchFamily="49" charset="-128"/>
              </a:rPr>
              <a:t>Graph searching/traversal</a:t>
            </a:r>
            <a:r>
              <a:rPr lang="en-US" altLang="en-US" dirty="0"/>
              <a:t> </a:t>
            </a:r>
          </a:p>
        </p:txBody>
      </p:sp>
      <p:sp>
        <p:nvSpPr>
          <p:cNvPr id="22531" name="Rectangle 3"/>
          <p:cNvSpPr>
            <a:spLocks noGrp="1" noChangeArrowheads="1"/>
          </p:cNvSpPr>
          <p:nvPr>
            <p:ph idx="1"/>
          </p:nvPr>
        </p:nvSpPr>
        <p:spPr>
          <a:xfrm>
            <a:off x="457200" y="926275"/>
            <a:ext cx="8420100" cy="4406900"/>
          </a:xfrm>
        </p:spPr>
        <p:txBody>
          <a:bodyPr>
            <a:normAutofit/>
          </a:bodyPr>
          <a:lstStyle/>
          <a:p>
            <a:r>
              <a:rPr lang="en-US" altLang="en-US" sz="2400" b="1" i="1" dirty="0">
                <a:ea typeface="MS Mincho" panose="02020609040205080304" pitchFamily="49" charset="-128"/>
              </a:rPr>
              <a:t>Methods</a:t>
            </a:r>
            <a:r>
              <a:rPr lang="en-US" altLang="en-US" sz="2400" b="1" dirty="0">
                <a:ea typeface="MS Mincho" panose="02020609040205080304" pitchFamily="49" charset="-128"/>
              </a:rPr>
              <a:t>: </a:t>
            </a:r>
            <a:r>
              <a:rPr lang="en-US" altLang="en-US" sz="2400" dirty="0">
                <a:ea typeface="MS Mincho" panose="02020609040205080304" pitchFamily="49" charset="-128"/>
              </a:rPr>
              <a:t>Depth-First-Search (DFS) or Breadth-First-Search (BFS)</a:t>
            </a:r>
            <a:r>
              <a:rPr lang="en-US" altLang="en-US" sz="2400" dirty="0"/>
              <a:t> </a:t>
            </a:r>
          </a:p>
          <a:p>
            <a:r>
              <a:rPr lang="en-US" altLang="en-US" sz="2800" dirty="0"/>
              <a:t>Recall that a binary </a:t>
            </a:r>
            <a:r>
              <a:rPr lang="en-US" altLang="en-US" sz="2800" b="1" dirty="0"/>
              <a:t>tree has no cycles</a:t>
            </a:r>
            <a:r>
              <a:rPr lang="en-US" altLang="en-US" sz="2800" dirty="0"/>
              <a:t>. Also, starting at the root node, we can traverse the entire tree. On the other hand, </a:t>
            </a:r>
            <a:r>
              <a:rPr lang="en-US" altLang="en-US" sz="2800" b="1" dirty="0"/>
              <a:t>a graph might have cycles </a:t>
            </a:r>
            <a:r>
              <a:rPr lang="en-US" altLang="en-US" sz="2800" dirty="0"/>
              <a:t>and we might not be able to traverse the entire graph from a single vertex (for example, if the graph is not connected). Therefore, we must </a:t>
            </a:r>
            <a:r>
              <a:rPr lang="en-US" altLang="en-US" sz="2800" b="1" dirty="0"/>
              <a:t>keep track of the vertices that have been visited</a:t>
            </a:r>
            <a:r>
              <a:rPr lang="en-US" alt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cs typeface="Times New Roman" panose="02020603050405020304" pitchFamily="18" charset="0"/>
              </a:rPr>
              <a:t>(1) Depth-First-Search (DFS)</a:t>
            </a:r>
            <a:endParaRPr lang="en-US" altLang="en-US" dirty="0">
              <a:latin typeface="Courier New" panose="02070309020205020404" pitchFamily="49" charset="0"/>
              <a:cs typeface="Courier New" panose="02070309020205020404" pitchFamily="49" charset="0"/>
            </a:endParaRPr>
          </a:p>
        </p:txBody>
      </p:sp>
      <p:sp>
        <p:nvSpPr>
          <p:cNvPr id="23555" name="Rectangle 3"/>
          <p:cNvSpPr>
            <a:spLocks noGrp="1" noChangeArrowheads="1"/>
          </p:cNvSpPr>
          <p:nvPr>
            <p:ph idx="1"/>
          </p:nvPr>
        </p:nvSpPr>
        <p:spPr>
          <a:xfrm>
            <a:off x="228600" y="914400"/>
            <a:ext cx="8686800" cy="4503738"/>
          </a:xfrm>
        </p:spPr>
        <p:txBody>
          <a:bodyPr>
            <a:noAutofit/>
          </a:bodyPr>
          <a:lstStyle/>
          <a:p>
            <a:r>
              <a:rPr lang="en-US" altLang="en-US" sz="2800" dirty="0"/>
              <a:t>DFS is similar to traversing a </a:t>
            </a:r>
            <a:r>
              <a:rPr lang="en-US" altLang="en-US" sz="2800" b="1" dirty="0"/>
              <a:t>binary tree preorder traversal </a:t>
            </a:r>
            <a:r>
              <a:rPr lang="en-US" altLang="en-US" sz="2800" dirty="0"/>
              <a:t>with some differences.</a:t>
            </a:r>
          </a:p>
          <a:p>
            <a:r>
              <a:rPr lang="en-US" altLang="en-US" sz="2800" dirty="0">
                <a:solidFill>
                  <a:srgbClr val="00B050"/>
                </a:solidFill>
                <a:cs typeface="Times New Roman" panose="02020603050405020304" pitchFamily="18" charset="0"/>
              </a:rPr>
              <a:t>What is the idea behind DFS?</a:t>
            </a:r>
            <a:endParaRPr lang="en-US" altLang="en-US" sz="2800" dirty="0">
              <a:solidFill>
                <a:srgbClr val="00B050"/>
              </a:solidFill>
              <a:latin typeface="Courier New" panose="02070309020205020404" pitchFamily="49" charset="0"/>
              <a:cs typeface="Courier New" panose="02070309020205020404" pitchFamily="49" charset="0"/>
            </a:endParaRPr>
          </a:p>
          <a:p>
            <a:pPr lvl="1"/>
            <a:r>
              <a:rPr lang="en-US" altLang="en-US" sz="2400" dirty="0">
                <a:cs typeface="Times New Roman" panose="02020603050405020304" pitchFamily="18" charset="0"/>
              </a:rPr>
              <a:t>Given a starting vertex v</a:t>
            </a:r>
          </a:p>
          <a:p>
            <a:pPr lvl="1"/>
            <a:r>
              <a:rPr lang="en-US" altLang="en-US" sz="2400" dirty="0">
                <a:cs typeface="Times New Roman" panose="02020603050405020304" pitchFamily="18" charset="0"/>
              </a:rPr>
              <a:t>Pick an arbitrary adjacent vertex, visit it.</a:t>
            </a:r>
          </a:p>
          <a:p>
            <a:pPr lvl="1"/>
            <a:r>
              <a:rPr lang="en-US" altLang="en-US" sz="2400" dirty="0">
                <a:cs typeface="Times New Roman" panose="02020603050405020304" pitchFamily="18" charset="0"/>
              </a:rPr>
              <a:t>Travel as far as you can down a path </a:t>
            </a:r>
            <a:endParaRPr lang="en-US" altLang="en-US" sz="2400" dirty="0">
              <a:latin typeface="Courier New" panose="02070309020205020404" pitchFamily="49" charset="0"/>
              <a:cs typeface="Courier New" panose="02070309020205020404" pitchFamily="49" charset="0"/>
            </a:endParaRPr>
          </a:p>
          <a:p>
            <a:pPr lvl="1"/>
            <a:r>
              <a:rPr lang="en-US" altLang="en-US" sz="2400" dirty="0">
                <a:cs typeface="Times New Roman" panose="02020603050405020304" pitchFamily="18" charset="0"/>
              </a:rPr>
              <a:t>Back up </a:t>
            </a:r>
            <a:r>
              <a:rPr lang="en-US" altLang="en-US" sz="2400" i="1" dirty="0">
                <a:cs typeface="Times New Roman" panose="02020603050405020304" pitchFamily="18" charset="0"/>
              </a:rPr>
              <a:t>as </a:t>
            </a:r>
            <a:r>
              <a:rPr lang="en-US" altLang="en-US" sz="2400" b="1" i="1" dirty="0">
                <a:solidFill>
                  <a:srgbClr val="C00000"/>
                </a:solidFill>
                <a:cs typeface="Times New Roman" panose="02020603050405020304" pitchFamily="18" charset="0"/>
              </a:rPr>
              <a:t>little as possible</a:t>
            </a:r>
            <a:r>
              <a:rPr lang="en-US" altLang="en-US" sz="2400" b="1" dirty="0">
                <a:solidFill>
                  <a:srgbClr val="C00000"/>
                </a:solidFill>
                <a:cs typeface="Times New Roman" panose="02020603050405020304" pitchFamily="18" charset="0"/>
              </a:rPr>
              <a:t> </a:t>
            </a:r>
            <a:r>
              <a:rPr lang="en-US" altLang="en-US" sz="2400" dirty="0">
                <a:cs typeface="Times New Roman" panose="02020603050405020304" pitchFamily="18" charset="0"/>
              </a:rPr>
              <a:t>when you reach a "dead end" (i.e.,  next vertex has been "marked" or there is no next vertex)</a:t>
            </a:r>
            <a:endParaRPr lang="en-US" altLang="en-US" sz="2400" dirty="0">
              <a:latin typeface="Courier New" panose="02070309020205020404" pitchFamily="49" charset="0"/>
              <a:cs typeface="Courier New" panose="02070309020205020404" pitchFamily="49" charset="0"/>
            </a:endParaRPr>
          </a:p>
          <a:p>
            <a:r>
              <a:rPr lang="en-US" altLang="en-US" sz="2400" dirty="0">
                <a:cs typeface="Times New Roman" panose="02020603050405020304" pitchFamily="18" charset="0"/>
              </a:rPr>
              <a:t>Depth-first search is useful for </a:t>
            </a:r>
            <a:r>
              <a:rPr lang="en-US" altLang="en-US" sz="2400" b="1" dirty="0">
                <a:cs typeface="Times New Roman" panose="02020603050405020304" pitchFamily="18" charset="0"/>
              </a:rPr>
              <a:t>testing</a:t>
            </a:r>
            <a:r>
              <a:rPr lang="en-US" altLang="en-US" sz="2400" dirty="0">
                <a:cs typeface="Times New Roman" panose="02020603050405020304" pitchFamily="18" charset="0"/>
              </a:rPr>
              <a:t> a number of properties of graphs, including whether there is a </a:t>
            </a:r>
            <a:r>
              <a:rPr lang="en-US" altLang="en-US" sz="2400" b="1" dirty="0">
                <a:cs typeface="Times New Roman" panose="02020603050405020304" pitchFamily="18" charset="0"/>
              </a:rPr>
              <a:t>path</a:t>
            </a:r>
            <a:r>
              <a:rPr lang="en-US" altLang="en-US" sz="2400" dirty="0">
                <a:cs typeface="Times New Roman" panose="02020603050405020304" pitchFamily="18" charset="0"/>
              </a:rPr>
              <a:t> from one vertex to  another and whether or not a graph is </a:t>
            </a:r>
            <a:r>
              <a:rPr lang="en-US" altLang="en-US" sz="2400" b="1" dirty="0">
                <a:cs typeface="Times New Roman" panose="02020603050405020304" pitchFamily="18" charset="0"/>
              </a:rPr>
              <a:t>connected</a:t>
            </a:r>
            <a:r>
              <a:rPr lang="en-US" altLang="en-US" sz="2400" dirty="0">
                <a:cs typeface="Times New Roman" panose="02020603050405020304" pitchFamily="18" charset="0"/>
              </a:rPr>
              <a:t>.</a:t>
            </a:r>
          </a:p>
          <a:p>
            <a:r>
              <a:rPr lang="en-US" altLang="en-US" sz="2400" dirty="0">
                <a:ea typeface="MS Mincho" panose="02020609040205080304" pitchFamily="49" charset="-128"/>
              </a:rPr>
              <a:t>DFS can be implemented efficiently using a </a:t>
            </a:r>
            <a:r>
              <a:rPr lang="en-US" altLang="en-US" sz="2400" b="1" i="1" dirty="0">
                <a:solidFill>
                  <a:srgbClr val="C00000"/>
                </a:solidFill>
                <a:ea typeface="MS Mincho" panose="02020609040205080304" pitchFamily="49" charset="-128"/>
              </a:rPr>
              <a:t>stack</a:t>
            </a:r>
            <a:r>
              <a:rPr lang="en-US" altLang="en-US" sz="2400" b="1" dirty="0"/>
              <a:t> </a:t>
            </a:r>
          </a:p>
          <a:p>
            <a:pPr lvl="0"/>
            <a:r>
              <a:rPr lang="en-US" sz="2800" u="sng" dirty="0">
                <a:hlinkClick r:id="rId3"/>
              </a:rPr>
              <a:t>https://www.cs.usfca.edu/~galles/visualization/DFS.html</a:t>
            </a:r>
            <a:r>
              <a:rPr lang="en-US" sz="2800" dirty="0"/>
              <a:t> </a:t>
            </a:r>
          </a:p>
          <a:p>
            <a:pPr marL="0" indent="0">
              <a:buNone/>
            </a:pPr>
            <a:endParaRPr lang="en-US"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Placeholder 5"/>
          <p:cNvSpPr>
            <a:spLocks noGrp="1"/>
          </p:cNvSpPr>
          <p:nvPr>
            <p:ph type="body" sz="quarter" idx="11"/>
          </p:nvPr>
        </p:nvSpPr>
        <p:spPr>
          <a:xfrm>
            <a:off x="0" y="76200"/>
            <a:ext cx="9144000" cy="593725"/>
          </a:xfrm>
        </p:spPr>
        <p:txBody>
          <a:bodyPr/>
          <a:lstStyle/>
          <a:p>
            <a:r>
              <a:rPr lang="en-US" altLang="en-US" sz="2400" dirty="0">
                <a:solidFill>
                  <a:schemeClr val="tx1"/>
                </a:solidFill>
              </a:rPr>
              <a:t>Visitation order for (a) depth-first search; (b) breadth-first search</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7848600" cy="38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41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0" y="0"/>
            <a:ext cx="9143999" cy="935038"/>
          </a:xfrm>
        </p:spPr>
        <p:txBody>
          <a:bodyPr>
            <a:normAutofit/>
          </a:bodyPr>
          <a:lstStyle/>
          <a:p>
            <a:pPr lvl="1" algn="ctr" defTabSz="685800" rtl="0">
              <a:lnSpc>
                <a:spcPct val="90000"/>
              </a:lnSpc>
              <a:spcBef>
                <a:spcPct val="0"/>
              </a:spcBef>
            </a:pPr>
            <a:r>
              <a:rPr lang="en-US" altLang="en-US" sz="3000" dirty="0">
                <a:cs typeface="Times New Roman" panose="02020603050405020304" pitchFamily="18" charset="0"/>
              </a:rPr>
              <a:t>Depth-First-Search </a:t>
            </a:r>
            <a:r>
              <a:rPr lang="en-US" altLang="en-US" sz="3000" dirty="0">
                <a:latin typeface="Arial" panose="020B0604020202020204" pitchFamily="34" charset="0"/>
                <a:cs typeface="Arial" panose="020B0604020202020204" pitchFamily="34" charset="0"/>
              </a:rPr>
              <a:t>– version 1 - Recursive</a:t>
            </a:r>
            <a:endParaRPr lang="en-US" altLang="en-US" sz="3000" b="0" dirty="0">
              <a:latin typeface="Arial" panose="020B0604020202020204" pitchFamily="34" charset="0"/>
              <a:cs typeface="Arial" panose="020B0604020202020204" pitchFamily="34" charset="0"/>
              <a:sym typeface="Wingdings" panose="05000000000000000000" pitchFamily="2" charset="2"/>
            </a:endParaRPr>
          </a:p>
        </p:txBody>
      </p:sp>
      <p:sp>
        <p:nvSpPr>
          <p:cNvPr id="435203" name="Rectangle 3"/>
          <p:cNvSpPr>
            <a:spLocks noGrp="1" noChangeArrowheads="1"/>
          </p:cNvSpPr>
          <p:nvPr>
            <p:ph type="body" idx="1"/>
          </p:nvPr>
        </p:nvSpPr>
        <p:spPr>
          <a:xfrm>
            <a:off x="22860" y="1324610"/>
            <a:ext cx="8915399" cy="5100698"/>
          </a:xfrm>
        </p:spPr>
        <p:txBody>
          <a:bodyPr>
            <a:normAutofit/>
          </a:bodyPr>
          <a:lstStyle/>
          <a:p>
            <a:pPr marL="0" indent="0">
              <a:buNone/>
            </a:pPr>
            <a:r>
              <a:rPr lang="en-US" altLang="en-US" sz="2400" b="1" dirty="0">
                <a:latin typeface="Arial" panose="020B0604020202020204" pitchFamily="34" charset="0"/>
                <a:cs typeface="Arial" panose="020B0604020202020204" pitchFamily="34" charset="0"/>
                <a:sym typeface="Wingdings" panose="05000000000000000000" pitchFamily="2" charset="2"/>
              </a:rPr>
              <a:t>Outer loop to call the depth-first traversal </a:t>
            </a:r>
            <a:r>
              <a:rPr lang="en-US" altLang="en-US" sz="2400" dirty="0">
                <a:solidFill>
                  <a:srgbClr val="00B050"/>
                </a:solidFill>
                <a:latin typeface="Arial" panose="020B0604020202020204" pitchFamily="34" charset="0"/>
                <a:cs typeface="Arial" panose="020B0604020202020204" pitchFamily="34" charset="0"/>
                <a:sym typeface="Wingdings" panose="05000000000000000000" pitchFamily="2" charset="2"/>
              </a:rPr>
              <a:t>// to visit all vertices</a:t>
            </a: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for each vertex, v, in the graph</a:t>
            </a: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if v is not visited</a:t>
            </a: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DFS(g, v)       </a:t>
            </a:r>
          </a:p>
          <a:p>
            <a:pPr marL="0" indent="0">
              <a:buNone/>
            </a:pPr>
            <a:endParaRPr lang="en-US" altLang="en-US" sz="2400" b="1" dirty="0">
              <a:latin typeface="Arial" panose="020B0604020202020204" pitchFamily="34" charset="0"/>
              <a:cs typeface="Arial" panose="020B0604020202020204" pitchFamily="34" charset="0"/>
            </a:endParaRPr>
          </a:p>
          <a:p>
            <a:pPr marL="0" indent="0">
              <a:buNone/>
            </a:pPr>
            <a:r>
              <a:rPr lang="en-US" altLang="en-US" sz="2400" b="1" dirty="0">
                <a:latin typeface="Arial" panose="020B0604020202020204" pitchFamily="34" charset="0"/>
                <a:cs typeface="Arial" panose="020B0604020202020204" pitchFamily="34" charset="0"/>
              </a:rPr>
              <a:t>DFS(graph g, vertex v)</a:t>
            </a:r>
            <a:endParaRPr lang="en-US" altLang="en-US" sz="2400" b="1" dirty="0">
              <a:latin typeface="Arial" panose="020B0604020202020204" pitchFamily="34" charset="0"/>
              <a:cs typeface="Arial" panose="020B0604020202020204" pitchFamily="34" charset="0"/>
              <a:sym typeface="Wingdings" panose="05000000000000000000" pitchFamily="2" charset="2"/>
            </a:endParaRP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mark v as visited</a:t>
            </a: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for each vertex w adjacent to v</a:t>
            </a: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if w is not visited </a:t>
            </a:r>
          </a:p>
          <a:p>
            <a:pPr marL="0" indent="0">
              <a:buNone/>
            </a:pPr>
            <a:r>
              <a:rPr lang="en-US" altLang="en-US" sz="2400" dirty="0">
                <a:latin typeface="Arial" panose="020B0604020202020204" pitchFamily="34" charset="0"/>
                <a:cs typeface="Arial" panose="020B0604020202020204" pitchFamily="34" charset="0"/>
                <a:sym typeface="Wingdings" panose="05000000000000000000" pitchFamily="2" charset="2"/>
              </a:rPr>
              <a:t>            DFS(g, w)</a:t>
            </a:r>
          </a:p>
          <a:p>
            <a:pPr marL="0" indent="0">
              <a:buNone/>
            </a:pPr>
            <a:endParaRPr lang="en-US" altLang="en-US" sz="2400" dirty="0">
              <a:latin typeface="Arial" panose="020B0604020202020204" pitchFamily="34" charset="0"/>
              <a:cs typeface="Arial" panose="020B0604020202020204" pitchFamily="34" charset="0"/>
              <a:sym typeface="Wingdings" panose="05000000000000000000" pitchFamily="2" charset="2"/>
            </a:endParaRPr>
          </a:p>
          <a:p>
            <a:pPr marL="0" indent="0">
              <a:buNone/>
            </a:pPr>
            <a:endParaRPr lang="en-US" altLang="en-US" sz="2400" dirty="0">
              <a:latin typeface="Arial" panose="020B0604020202020204" pitchFamily="34" charset="0"/>
              <a:cs typeface="Arial" panose="020B0604020202020204" pitchFamily="34" charset="0"/>
              <a:sym typeface="Wingdings" panose="05000000000000000000" pitchFamily="2" charset="2"/>
            </a:endParaRPr>
          </a:p>
          <a:p>
            <a:pPr marL="0" indent="0">
              <a:buNone/>
            </a:pPr>
            <a:endParaRPr lang="en-US" altLang="en-US" sz="2400" dirty="0">
              <a:latin typeface="Arial" panose="020B0604020202020204" pitchFamily="34" charset="0"/>
              <a:cs typeface="Arial" panose="020B0604020202020204" pitchFamily="34" charset="0"/>
              <a:sym typeface="Wingdings" panose="05000000000000000000" pitchFamily="2" charset="2"/>
            </a:endParaRPr>
          </a:p>
        </p:txBody>
      </p:sp>
      <p:sp>
        <p:nvSpPr>
          <p:cNvPr id="2" name="Rectangle 1"/>
          <p:cNvSpPr/>
          <p:nvPr/>
        </p:nvSpPr>
        <p:spPr>
          <a:xfrm>
            <a:off x="381000" y="929769"/>
            <a:ext cx="6400800" cy="400110"/>
          </a:xfrm>
          <a:prstGeom prst="rect">
            <a:avLst/>
          </a:prstGeom>
        </p:spPr>
        <p:txBody>
          <a:bodyPr wrap="square">
            <a:spAutoFit/>
          </a:bodyPr>
          <a:lstStyle/>
          <a:p>
            <a:pPr algn="l"/>
            <a:r>
              <a:rPr lang="en-US" dirty="0">
                <a:solidFill>
                  <a:srgbClr val="00B050"/>
                </a:solidFill>
              </a:rPr>
              <a:t>Assume all vertices initially unmarked (not visited)</a:t>
            </a:r>
          </a:p>
        </p:txBody>
      </p:sp>
    </p:spTree>
    <p:extLst>
      <p:ext uri="{BB962C8B-B14F-4D97-AF65-F5344CB8AC3E}">
        <p14:creationId xmlns:p14="http://schemas.microsoft.com/office/powerpoint/2010/main" val="169030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5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5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5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52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52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520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520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52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839200" cy="6176963"/>
          </a:xfrm>
        </p:spPr>
        <p:txBody>
          <a:bodyPr>
            <a:normAutofit/>
          </a:bodyPr>
          <a:lstStyle/>
          <a:p>
            <a:pPr marL="0" indent="0">
              <a:buNone/>
            </a:pPr>
            <a:r>
              <a:rPr lang="en-US" sz="2400" dirty="0"/>
              <a:t>void </a:t>
            </a:r>
            <a:r>
              <a:rPr lang="en-US" sz="2400" b="1" dirty="0" err="1"/>
              <a:t>depthFirstTraversal</a:t>
            </a:r>
            <a:r>
              <a:rPr lang="en-US" sz="2400" dirty="0"/>
              <a:t>()  </a:t>
            </a:r>
            <a:r>
              <a:rPr lang="en-US" sz="2400" dirty="0">
                <a:solidFill>
                  <a:srgbClr val="00B050"/>
                </a:solidFill>
              </a:rPr>
              <a:t>//In C++</a:t>
            </a:r>
          </a:p>
          <a:p>
            <a:pPr marL="0" indent="0">
              <a:buNone/>
            </a:pPr>
            <a:r>
              <a:rPr lang="en-US" sz="2400" dirty="0"/>
              <a:t>{</a:t>
            </a:r>
          </a:p>
          <a:p>
            <a:pPr marL="0" indent="0">
              <a:buNone/>
            </a:pPr>
            <a:r>
              <a:rPr lang="en-US" sz="2400" dirty="0"/>
              <a:t>	bool *visited; </a:t>
            </a:r>
            <a:r>
              <a:rPr lang="en-US" sz="2400" dirty="0">
                <a:solidFill>
                  <a:srgbClr val="00B050"/>
                </a:solidFill>
              </a:rPr>
              <a:t>// pointer to create the array to keep</a:t>
            </a:r>
          </a:p>
          <a:p>
            <a:pPr marL="0" indent="0">
              <a:buNone/>
            </a:pPr>
            <a:r>
              <a:rPr lang="en-US" sz="2400" dirty="0">
                <a:solidFill>
                  <a:srgbClr val="00B050"/>
                </a:solidFill>
              </a:rPr>
              <a:t>	// track of the visited vertices</a:t>
            </a:r>
          </a:p>
          <a:p>
            <a:pPr marL="0" indent="0">
              <a:buNone/>
            </a:pPr>
            <a:r>
              <a:rPr lang="en-US" sz="2400" dirty="0"/>
              <a:t>	visited = new bool[</a:t>
            </a:r>
            <a:r>
              <a:rPr lang="en-US" sz="2400" dirty="0" err="1"/>
              <a:t>gSize</a:t>
            </a:r>
            <a:r>
              <a:rPr lang="en-US" sz="2400" dirty="0"/>
              <a:t>];   </a:t>
            </a:r>
            <a:r>
              <a:rPr lang="en-US" sz="2400" dirty="0">
                <a:solidFill>
                  <a:srgbClr val="00B050"/>
                </a:solidFill>
              </a:rPr>
              <a:t>//</a:t>
            </a:r>
            <a:r>
              <a:rPr lang="en-US" sz="2400" dirty="0" err="1">
                <a:solidFill>
                  <a:srgbClr val="00B050"/>
                </a:solidFill>
              </a:rPr>
              <a:t>gSize</a:t>
            </a:r>
            <a:r>
              <a:rPr lang="en-US" sz="2400" dirty="0">
                <a:solidFill>
                  <a:srgbClr val="00B050"/>
                </a:solidFill>
              </a:rPr>
              <a:t> = graph size</a:t>
            </a:r>
          </a:p>
          <a:p>
            <a:pPr marL="0" indent="0">
              <a:buNone/>
            </a:pPr>
            <a:r>
              <a:rPr lang="en-US" sz="2400" dirty="0"/>
              <a:t>	for (</a:t>
            </a:r>
            <a:r>
              <a:rPr lang="en-US" sz="2400" dirty="0" err="1"/>
              <a:t>int</a:t>
            </a:r>
            <a:r>
              <a:rPr lang="en-US" sz="2400" dirty="0"/>
              <a:t> index = 0; index &lt; </a:t>
            </a:r>
            <a:r>
              <a:rPr lang="en-US" sz="2400" dirty="0" err="1"/>
              <a:t>gSize</a:t>
            </a:r>
            <a:r>
              <a:rPr lang="en-US" sz="2400" dirty="0"/>
              <a:t>; index++)</a:t>
            </a:r>
          </a:p>
          <a:p>
            <a:pPr marL="0" indent="0">
              <a:buNone/>
            </a:pPr>
            <a:r>
              <a:rPr lang="en-US" sz="2400" dirty="0"/>
              <a:t>	       visited[index] = false;</a:t>
            </a:r>
          </a:p>
          <a:p>
            <a:pPr marL="0" indent="0">
              <a:buNone/>
            </a:pPr>
            <a:r>
              <a:rPr lang="en-US" sz="2400" dirty="0"/>
              <a:t>	</a:t>
            </a:r>
            <a:r>
              <a:rPr lang="en-US" sz="2400" dirty="0">
                <a:solidFill>
                  <a:srgbClr val="00B050"/>
                </a:solidFill>
              </a:rPr>
              <a:t>// For each vertex that is not visited, do a depth first traversal</a:t>
            </a:r>
          </a:p>
          <a:p>
            <a:pPr marL="0" indent="0">
              <a:buNone/>
            </a:pPr>
            <a:r>
              <a:rPr lang="en-US" sz="2400" dirty="0"/>
              <a:t>	for (</a:t>
            </a:r>
            <a:r>
              <a:rPr lang="en-US" sz="2400" dirty="0" err="1"/>
              <a:t>int</a:t>
            </a:r>
            <a:r>
              <a:rPr lang="en-US" sz="2400" dirty="0"/>
              <a:t> index = 0; index &lt; </a:t>
            </a:r>
            <a:r>
              <a:rPr lang="en-US" sz="2400" dirty="0" err="1"/>
              <a:t>gSize</a:t>
            </a:r>
            <a:r>
              <a:rPr lang="en-US" sz="2400" dirty="0"/>
              <a:t>; index++)</a:t>
            </a:r>
          </a:p>
          <a:p>
            <a:pPr marL="0" indent="0">
              <a:buNone/>
            </a:pPr>
            <a:r>
              <a:rPr lang="en-US" sz="2400" dirty="0"/>
              <a:t>	       if (!visited[index])</a:t>
            </a:r>
          </a:p>
          <a:p>
            <a:pPr marL="0" indent="0">
              <a:buNone/>
            </a:pPr>
            <a:r>
              <a:rPr lang="en-US" sz="2400" dirty="0"/>
              <a:t>		</a:t>
            </a:r>
            <a:r>
              <a:rPr lang="en-US" sz="2400" b="1" dirty="0"/>
              <a:t>DFS</a:t>
            </a:r>
            <a:r>
              <a:rPr lang="en-US" sz="2400" dirty="0"/>
              <a:t>(</a:t>
            </a:r>
            <a:r>
              <a:rPr lang="en-US" sz="2400" dirty="0" err="1"/>
              <a:t>index,visited</a:t>
            </a:r>
            <a:r>
              <a:rPr lang="en-US" sz="2400" dirty="0"/>
              <a:t>);</a:t>
            </a:r>
          </a:p>
          <a:p>
            <a:pPr marL="0" indent="0">
              <a:buNone/>
            </a:pPr>
            <a:r>
              <a:rPr lang="en-US" sz="2400" dirty="0"/>
              <a:t>	delete [] visited;</a:t>
            </a:r>
          </a:p>
          <a:p>
            <a:pPr marL="0" indent="0">
              <a:buNone/>
            </a:pPr>
            <a:r>
              <a:rPr lang="en-US" sz="2400" dirty="0"/>
              <a:t>} //end </a:t>
            </a:r>
            <a:r>
              <a:rPr lang="en-US" sz="2400" dirty="0" err="1"/>
              <a:t>depthFirstTraversal</a:t>
            </a:r>
            <a:endParaRPr lang="en-US" sz="2400" dirty="0"/>
          </a:p>
        </p:txBody>
      </p:sp>
    </p:spTree>
    <p:extLst>
      <p:ext uri="{BB962C8B-B14F-4D97-AF65-F5344CB8AC3E}">
        <p14:creationId xmlns:p14="http://schemas.microsoft.com/office/powerpoint/2010/main" val="90189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
            <a:ext cx="7886700" cy="1143000"/>
          </a:xfrm>
        </p:spPr>
        <p:txBody>
          <a:bodyPr>
            <a:normAutofit fontScale="92500"/>
          </a:bodyPr>
          <a:lstStyle/>
          <a:p>
            <a:pPr marL="342900" lvl="1" indent="0" algn="ctr">
              <a:buNone/>
            </a:pPr>
            <a:r>
              <a:rPr lang="en-US" altLang="en-US" sz="2600" b="1" dirty="0"/>
              <a:t>Airline routes </a:t>
            </a:r>
          </a:p>
          <a:p>
            <a:pPr lvl="2"/>
            <a:r>
              <a:rPr lang="en-US" altLang="en-US" sz="2000" dirty="0">
                <a:solidFill>
                  <a:srgbClr val="00B050"/>
                </a:solidFill>
              </a:rPr>
              <a:t>What is the best flight from one city to another? </a:t>
            </a:r>
          </a:p>
          <a:p>
            <a:pPr lvl="2"/>
            <a:r>
              <a:rPr lang="en-US" altLang="en-US" sz="2000" dirty="0"/>
              <a:t>Total Number of Airports by Country </a:t>
            </a:r>
            <a:r>
              <a:rPr lang="en-US" altLang="en-US" sz="2000" dirty="0">
                <a:hlinkClick r:id="rId2"/>
              </a:rPr>
              <a:t>http://chartsbin.com/view/1395</a:t>
            </a:r>
            <a:r>
              <a:rPr lang="en-US" altLang="en-US" sz="2000" dirty="0"/>
              <a:t> </a:t>
            </a:r>
          </a:p>
          <a:p>
            <a:endParaRPr lang="en-US" dirty="0"/>
          </a:p>
        </p:txBody>
      </p:sp>
      <p:pic>
        <p:nvPicPr>
          <p:cNvPr id="5122" name="Picture 2" descr="https://worldairlinenews.files.wordpress.com/2014/02/united-2-2014-domestic-route-map.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6800" y="1066800"/>
            <a:ext cx="7213373" cy="498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69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47637"/>
            <a:ext cx="8787626" cy="5110163"/>
          </a:xfrm>
        </p:spPr>
        <p:txBody>
          <a:bodyPr>
            <a:noAutofit/>
          </a:bodyPr>
          <a:lstStyle/>
          <a:p>
            <a:pPr marL="0" indent="0">
              <a:buNone/>
            </a:pPr>
            <a:r>
              <a:rPr lang="en-US" sz="2200" dirty="0"/>
              <a:t>void </a:t>
            </a:r>
            <a:r>
              <a:rPr lang="en-US" sz="2200" b="1" dirty="0"/>
              <a:t>DFS</a:t>
            </a:r>
            <a:r>
              <a:rPr lang="en-US" sz="2200" dirty="0"/>
              <a:t>(</a:t>
            </a:r>
            <a:r>
              <a:rPr lang="en-US" sz="2200" dirty="0" err="1"/>
              <a:t>int</a:t>
            </a:r>
            <a:r>
              <a:rPr lang="en-US" sz="2200" dirty="0"/>
              <a:t> v, bool visited[]) </a:t>
            </a:r>
            <a:r>
              <a:rPr lang="en-US" sz="2200" dirty="0">
                <a:solidFill>
                  <a:srgbClr val="00B050"/>
                </a:solidFill>
              </a:rPr>
              <a:t>//In C++</a:t>
            </a:r>
            <a:endParaRPr lang="en-US" sz="2200" dirty="0"/>
          </a:p>
          <a:p>
            <a:pPr marL="0" indent="0">
              <a:buNone/>
            </a:pPr>
            <a:r>
              <a:rPr lang="en-US" sz="2200" dirty="0"/>
              <a:t>{</a:t>
            </a:r>
          </a:p>
          <a:p>
            <a:pPr marL="0" indent="0">
              <a:buNone/>
            </a:pPr>
            <a:r>
              <a:rPr lang="en-US" sz="2200" dirty="0"/>
              <a:t> 	visited[v] = true;</a:t>
            </a:r>
          </a:p>
          <a:p>
            <a:pPr marL="0" indent="0">
              <a:buNone/>
            </a:pPr>
            <a:r>
              <a:rPr lang="en-US" sz="2200" dirty="0"/>
              <a:t>	</a:t>
            </a:r>
            <a:r>
              <a:rPr lang="en-US" sz="2200" dirty="0" err="1"/>
              <a:t>cout</a:t>
            </a:r>
            <a:r>
              <a:rPr lang="en-US" sz="2200" dirty="0"/>
              <a:t> &lt;&lt; " " &lt;&lt; v &lt;&lt; " "; </a:t>
            </a:r>
            <a:r>
              <a:rPr lang="en-US" sz="2200" dirty="0">
                <a:solidFill>
                  <a:srgbClr val="00B050"/>
                </a:solidFill>
              </a:rPr>
              <a:t>//visit the vertex</a:t>
            </a:r>
          </a:p>
          <a:p>
            <a:pPr marL="0" indent="0">
              <a:buNone/>
            </a:pPr>
            <a:r>
              <a:rPr lang="en-US" sz="2200" dirty="0"/>
              <a:t>	</a:t>
            </a:r>
            <a:r>
              <a:rPr lang="en-US" sz="2200" dirty="0" err="1"/>
              <a:t>linkedListIterator</a:t>
            </a:r>
            <a:r>
              <a:rPr lang="en-US" sz="2200" dirty="0"/>
              <a:t>&lt;</a:t>
            </a:r>
            <a:r>
              <a:rPr lang="en-US" sz="2200" dirty="0" err="1"/>
              <a:t>int</a:t>
            </a:r>
            <a:r>
              <a:rPr lang="en-US" sz="2200" dirty="0"/>
              <a:t>&gt; </a:t>
            </a:r>
            <a:r>
              <a:rPr lang="en-US" sz="2200" dirty="0" err="1"/>
              <a:t>graphIt</a:t>
            </a:r>
            <a:r>
              <a:rPr lang="en-US" sz="2200" dirty="0"/>
              <a:t>;</a:t>
            </a:r>
          </a:p>
          <a:p>
            <a:pPr marL="0" indent="0">
              <a:buNone/>
            </a:pPr>
            <a:r>
              <a:rPr lang="en-US" sz="2200" dirty="0">
                <a:solidFill>
                  <a:srgbClr val="00B050"/>
                </a:solidFill>
              </a:rPr>
              <a:t>	//for each vertex adjacent to v</a:t>
            </a:r>
          </a:p>
          <a:p>
            <a:pPr marL="0" indent="0">
              <a:buNone/>
            </a:pPr>
            <a:r>
              <a:rPr lang="en-US" sz="2200" dirty="0"/>
              <a:t>	for (</a:t>
            </a:r>
            <a:r>
              <a:rPr lang="en-US" sz="2200" dirty="0" err="1"/>
              <a:t>graphIt</a:t>
            </a:r>
            <a:r>
              <a:rPr lang="en-US" sz="2200" dirty="0"/>
              <a:t> = graph[v].begin(); </a:t>
            </a:r>
            <a:r>
              <a:rPr lang="en-US" sz="2200" dirty="0" err="1"/>
              <a:t>graphIt</a:t>
            </a:r>
            <a:r>
              <a:rPr lang="en-US" sz="2200" dirty="0"/>
              <a:t> != graph[v].end(); ++</a:t>
            </a:r>
            <a:r>
              <a:rPr lang="en-US" sz="2200" dirty="0" err="1"/>
              <a:t>graphIt</a:t>
            </a:r>
            <a:r>
              <a:rPr lang="en-US" sz="2200" dirty="0"/>
              <a:t>)</a:t>
            </a:r>
          </a:p>
          <a:p>
            <a:pPr marL="0" indent="0">
              <a:buNone/>
            </a:pPr>
            <a:r>
              <a:rPr lang="en-US" sz="2200" dirty="0"/>
              <a:t>		{</a:t>
            </a:r>
          </a:p>
          <a:p>
            <a:pPr marL="0" indent="0">
              <a:buNone/>
            </a:pPr>
            <a:r>
              <a:rPr lang="en-US" sz="2200" dirty="0"/>
              <a:t>		 </a:t>
            </a:r>
            <a:r>
              <a:rPr lang="en-US" sz="2200" dirty="0" err="1"/>
              <a:t>int</a:t>
            </a:r>
            <a:r>
              <a:rPr lang="en-US" sz="2200" dirty="0"/>
              <a:t> w = *</a:t>
            </a:r>
            <a:r>
              <a:rPr lang="en-US" sz="2200" dirty="0" err="1"/>
              <a:t>graphIt</a:t>
            </a:r>
            <a:r>
              <a:rPr lang="en-US" sz="2200" dirty="0"/>
              <a:t>;</a:t>
            </a:r>
          </a:p>
          <a:p>
            <a:pPr marL="0" indent="0">
              <a:buNone/>
            </a:pPr>
            <a:r>
              <a:rPr lang="en-US" sz="2200" dirty="0"/>
              <a:t>		 if (!visited[w])</a:t>
            </a:r>
          </a:p>
          <a:p>
            <a:pPr marL="0" indent="0">
              <a:buNone/>
            </a:pPr>
            <a:r>
              <a:rPr lang="en-US" sz="2200" dirty="0"/>
              <a:t>		     DFS(w, visited);</a:t>
            </a:r>
          </a:p>
          <a:p>
            <a:pPr marL="0" indent="0">
              <a:buNone/>
            </a:pPr>
            <a:r>
              <a:rPr lang="en-US" sz="2200" dirty="0"/>
              <a:t>		}</a:t>
            </a:r>
          </a:p>
          <a:p>
            <a:pPr marL="0" indent="0">
              <a:buNone/>
            </a:pPr>
            <a:r>
              <a:rPr lang="en-US" sz="2200" dirty="0"/>
              <a:t>} </a:t>
            </a:r>
          </a:p>
        </p:txBody>
      </p:sp>
    </p:spTree>
    <p:extLst>
      <p:ext uri="{BB962C8B-B14F-4D97-AF65-F5344CB8AC3E}">
        <p14:creationId xmlns:p14="http://schemas.microsoft.com/office/powerpoint/2010/main" val="1595328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a:xfrm>
            <a:off x="381000" y="1"/>
            <a:ext cx="8648700" cy="703876"/>
          </a:xfrm>
          <a:noFill/>
          <a:ln/>
        </p:spPr>
        <p:txBody>
          <a:bodyPr>
            <a:normAutofit fontScale="90000"/>
          </a:bodyPr>
          <a:lstStyle/>
          <a:p>
            <a:r>
              <a:rPr lang="en-US" altLang="en-US" dirty="0">
                <a:cs typeface="Times New Roman" panose="02020603050405020304" pitchFamily="18" charset="0"/>
              </a:rPr>
              <a:t>Depth-First-Search (DFS) – version 2 uses stack</a:t>
            </a:r>
            <a:endParaRPr lang="en-US" altLang="en-US" i="1" dirty="0">
              <a:latin typeface="Courier New" panose="02070309020205020404" pitchFamily="49" charset="0"/>
              <a:cs typeface="Courier New" panose="02070309020205020404" pitchFamily="49" charset="0"/>
            </a:endParaRPr>
          </a:p>
        </p:txBody>
      </p:sp>
      <p:sp>
        <p:nvSpPr>
          <p:cNvPr id="24579" name="Rectangle 3"/>
          <p:cNvSpPr>
            <a:spLocks noGrp="1" noChangeArrowheads="1"/>
          </p:cNvSpPr>
          <p:nvPr>
            <p:ph idx="1"/>
          </p:nvPr>
        </p:nvSpPr>
        <p:spPr>
          <a:xfrm>
            <a:off x="457200" y="1572238"/>
            <a:ext cx="8496300" cy="4752361"/>
          </a:xfrm>
        </p:spPr>
        <p:txBody>
          <a:bodyPr>
            <a:normAutofit fontScale="92500" lnSpcReduction="10000"/>
          </a:bodyPr>
          <a:lstStyle/>
          <a:p>
            <a:pPr>
              <a:lnSpc>
                <a:spcPct val="70000"/>
              </a:lnSpc>
              <a:buFontTx/>
              <a:buNone/>
            </a:pPr>
            <a:r>
              <a:rPr lang="en-US" altLang="en-US" sz="2000" b="1" dirty="0">
                <a:latin typeface="Arial" panose="020B0604020202020204" pitchFamily="34" charset="0"/>
                <a:cs typeface="Times New Roman" panose="02020603050405020304" pitchFamily="18" charset="0"/>
              </a:rPr>
              <a:t>DFS(graph g, vertex v)</a:t>
            </a:r>
          </a:p>
          <a:p>
            <a:pPr>
              <a:lnSpc>
                <a:spcPct val="70000"/>
              </a:lnSpc>
              <a:buFontTx/>
              <a:buNone/>
            </a:pPr>
            <a:r>
              <a:rPr lang="en-US" altLang="en-US" sz="2000" dirty="0">
                <a:latin typeface="Arial" panose="020B0604020202020204" pitchFamily="34" charset="0"/>
                <a:cs typeface="Times New Roman" panose="02020603050405020304" pitchFamily="18" charset="0"/>
              </a:rPr>
              <a:t>        s = a new empty stack</a:t>
            </a:r>
          </a:p>
          <a:p>
            <a:pPr>
              <a:lnSpc>
                <a:spcPct val="70000"/>
              </a:lnSpc>
              <a:buFontTx/>
              <a:buNone/>
            </a:pPr>
            <a:r>
              <a:rPr lang="en-US" altLang="en-US" sz="2000" dirty="0">
                <a:latin typeface="Arial" panose="020B0604020202020204" pitchFamily="34" charset="0"/>
                <a:cs typeface="Times New Roman" panose="02020603050405020304" pitchFamily="18" charset="0"/>
              </a:rPr>
              <a:t>        </a:t>
            </a:r>
            <a:r>
              <a:rPr lang="en-US" altLang="en-US" sz="2000" dirty="0" err="1">
                <a:latin typeface="Arial" panose="020B0604020202020204" pitchFamily="34" charset="0"/>
                <a:cs typeface="Times New Roman" panose="02020603050405020304" pitchFamily="18" charset="0"/>
              </a:rPr>
              <a:t>s.push</a:t>
            </a:r>
            <a:r>
              <a:rPr lang="en-US" altLang="en-US" sz="2000" dirty="0">
                <a:latin typeface="Arial" panose="020B0604020202020204" pitchFamily="34" charset="0"/>
                <a:cs typeface="Times New Roman" panose="02020603050405020304" pitchFamily="18" charset="0"/>
              </a:rPr>
              <a:t>(v)</a:t>
            </a:r>
          </a:p>
          <a:p>
            <a:pPr>
              <a:lnSpc>
                <a:spcPct val="70000"/>
              </a:lnSpc>
              <a:buFontTx/>
              <a:buNone/>
            </a:pPr>
            <a:r>
              <a:rPr lang="en-US" altLang="en-US" sz="2000" dirty="0">
                <a:latin typeface="Arial" panose="020B0604020202020204" pitchFamily="34" charset="0"/>
                <a:cs typeface="Times New Roman" panose="02020603050405020304" pitchFamily="18" charset="0"/>
              </a:rPr>
              <a:t>        Mark v as visited </a:t>
            </a:r>
          </a:p>
          <a:p>
            <a:pPr>
              <a:lnSpc>
                <a:spcPct val="70000"/>
              </a:lnSpc>
              <a:buFontTx/>
              <a:buNone/>
            </a:pPr>
            <a:endParaRPr lang="en-US" altLang="en-US" sz="2000" dirty="0">
              <a:latin typeface="Arial" panose="020B0604020202020204" pitchFamily="34" charset="0"/>
              <a:cs typeface="Times New Roman" panose="02020603050405020304" pitchFamily="18" charset="0"/>
            </a:endParaRPr>
          </a:p>
          <a:p>
            <a:pPr>
              <a:lnSpc>
                <a:spcPct val="70000"/>
              </a:lnSpc>
              <a:buFontTx/>
              <a:buNone/>
            </a:pPr>
            <a:r>
              <a:rPr lang="en-US" altLang="en-US" sz="2000" dirty="0">
                <a:latin typeface="Arial" panose="020B0604020202020204" pitchFamily="34" charset="0"/>
                <a:cs typeface="Times New Roman" panose="02020603050405020304" pitchFamily="18" charset="0"/>
              </a:rPr>
              <a:t>        while(! </a:t>
            </a:r>
            <a:r>
              <a:rPr lang="en-US" altLang="en-US" sz="2000" dirty="0" err="1">
                <a:latin typeface="Arial" panose="020B0604020202020204" pitchFamily="34" charset="0"/>
                <a:cs typeface="Times New Roman" panose="02020603050405020304" pitchFamily="18" charset="0"/>
              </a:rPr>
              <a:t>s.isEmpty</a:t>
            </a:r>
            <a:r>
              <a:rPr lang="en-US" altLang="en-US" sz="2000" dirty="0">
                <a:latin typeface="Arial" panose="020B0604020202020204" pitchFamily="34" charset="0"/>
                <a:cs typeface="Times New Roman" panose="02020603050405020304" pitchFamily="18" charset="0"/>
              </a:rPr>
              <a:t>())</a:t>
            </a:r>
          </a:p>
          <a:p>
            <a:pPr>
              <a:lnSpc>
                <a:spcPct val="70000"/>
              </a:lnSpc>
              <a:buFontTx/>
              <a:buNone/>
            </a:pPr>
            <a:r>
              <a:rPr lang="en-US" altLang="en-US" sz="2000" dirty="0">
                <a:latin typeface="Arial" panose="020B0604020202020204" pitchFamily="34" charset="0"/>
                <a:cs typeface="Times New Roman" panose="02020603050405020304" pitchFamily="18" charset="0"/>
              </a:rPr>
              <a:t>                 {</a:t>
            </a:r>
          </a:p>
          <a:p>
            <a:pPr>
              <a:lnSpc>
                <a:spcPct val="70000"/>
              </a:lnSpc>
              <a:buFontTx/>
              <a:buNone/>
            </a:pPr>
            <a:r>
              <a:rPr lang="en-US" altLang="en-US" sz="2000" dirty="0">
                <a:latin typeface="Arial" panose="020B0604020202020204" pitchFamily="34" charset="0"/>
                <a:cs typeface="Times New Roman" panose="02020603050405020304" pitchFamily="18" charset="0"/>
              </a:rPr>
              <a:t>                    x = </a:t>
            </a:r>
            <a:r>
              <a:rPr lang="en-US" altLang="en-US" sz="2000" dirty="0" err="1">
                <a:latin typeface="Arial" panose="020B0604020202020204" pitchFamily="34" charset="0"/>
                <a:cs typeface="Times New Roman" panose="02020603050405020304" pitchFamily="18" charset="0"/>
              </a:rPr>
              <a:t>s.top</a:t>
            </a:r>
            <a:r>
              <a:rPr lang="en-US" altLang="en-US" sz="2000" dirty="0">
                <a:latin typeface="Arial" panose="020B0604020202020204" pitchFamily="34" charset="0"/>
                <a:cs typeface="Times New Roman" panose="02020603050405020304" pitchFamily="18" charset="0"/>
              </a:rPr>
              <a:t>()       </a:t>
            </a:r>
            <a:r>
              <a:rPr lang="en-US" altLang="en-US" sz="2000" dirty="0">
                <a:solidFill>
                  <a:srgbClr val="00B050"/>
                </a:solidFill>
                <a:latin typeface="Arial" panose="020B0604020202020204" pitchFamily="34" charset="0"/>
                <a:cs typeface="Times New Roman" panose="02020603050405020304" pitchFamily="18" charset="0"/>
              </a:rPr>
              <a:t>// The vertex on the top of the stack </a:t>
            </a:r>
          </a:p>
          <a:p>
            <a:pPr>
              <a:lnSpc>
                <a:spcPct val="70000"/>
              </a:lnSpc>
              <a:buFontTx/>
              <a:buNone/>
            </a:pPr>
            <a:r>
              <a:rPr lang="en-US" altLang="en-US" sz="2000" dirty="0">
                <a:latin typeface="Arial" panose="020B0604020202020204" pitchFamily="34" charset="0"/>
                <a:cs typeface="Times New Roman" panose="02020603050405020304" pitchFamily="18" charset="0"/>
              </a:rPr>
              <a:t>                    if (no unvisited vertices are adjacent to x )</a:t>
            </a:r>
          </a:p>
          <a:p>
            <a:pPr>
              <a:lnSpc>
                <a:spcPct val="70000"/>
              </a:lnSpc>
              <a:buFontTx/>
              <a:buNone/>
            </a:pPr>
            <a:r>
              <a:rPr lang="en-US" altLang="en-US" sz="2000" dirty="0">
                <a:latin typeface="Arial" panose="020B0604020202020204" pitchFamily="34" charset="0"/>
                <a:cs typeface="Times New Roman" panose="02020603050405020304" pitchFamily="18" charset="0"/>
              </a:rPr>
              <a:t>                             </a:t>
            </a:r>
            <a:r>
              <a:rPr lang="en-US" altLang="en-US" sz="2000" dirty="0" err="1">
                <a:latin typeface="Arial" panose="020B0604020202020204" pitchFamily="34" charset="0"/>
                <a:cs typeface="Times New Roman" panose="02020603050405020304" pitchFamily="18" charset="0"/>
              </a:rPr>
              <a:t>s.pop</a:t>
            </a:r>
            <a:r>
              <a:rPr lang="en-US" altLang="en-US" sz="2000" dirty="0">
                <a:latin typeface="Arial" panose="020B0604020202020204" pitchFamily="34" charset="0"/>
                <a:cs typeface="Times New Roman" panose="02020603050405020304" pitchFamily="18" charset="0"/>
              </a:rPr>
              <a:t>()   </a:t>
            </a:r>
            <a:r>
              <a:rPr lang="en-US" altLang="en-US" sz="2000" dirty="0">
                <a:solidFill>
                  <a:srgbClr val="00B050"/>
                </a:solidFill>
                <a:latin typeface="Arial" panose="020B0604020202020204" pitchFamily="34" charset="0"/>
                <a:cs typeface="Times New Roman" panose="02020603050405020304" pitchFamily="18" charset="0"/>
              </a:rPr>
              <a:t>// Backtrack</a:t>
            </a:r>
          </a:p>
          <a:p>
            <a:pPr>
              <a:lnSpc>
                <a:spcPct val="70000"/>
              </a:lnSpc>
              <a:buFontTx/>
              <a:buNone/>
            </a:pPr>
            <a:r>
              <a:rPr lang="en-US" altLang="en-US" sz="2000" dirty="0">
                <a:latin typeface="Arial" panose="020B0604020202020204" pitchFamily="34" charset="0"/>
                <a:cs typeface="Times New Roman" panose="02020603050405020304" pitchFamily="18" charset="0"/>
              </a:rPr>
              <a:t>                    else</a:t>
            </a:r>
          </a:p>
          <a:p>
            <a:pPr>
              <a:lnSpc>
                <a:spcPct val="70000"/>
              </a:lnSpc>
              <a:buFontTx/>
              <a:buNone/>
            </a:pPr>
            <a:r>
              <a:rPr lang="en-US" altLang="en-US" sz="2000" dirty="0">
                <a:latin typeface="Arial" panose="020B0604020202020204" pitchFamily="34" charset="0"/>
                <a:cs typeface="Times New Roman" panose="02020603050405020304" pitchFamily="18" charset="0"/>
              </a:rPr>
              <a:t>				  { </a:t>
            </a:r>
          </a:p>
          <a:p>
            <a:pPr>
              <a:lnSpc>
                <a:spcPct val="70000"/>
              </a:lnSpc>
              <a:buFontTx/>
              <a:buNone/>
            </a:pPr>
            <a:r>
              <a:rPr lang="en-US" altLang="en-US" sz="2000" dirty="0">
                <a:latin typeface="Arial" panose="020B0604020202020204" pitchFamily="34" charset="0"/>
                <a:cs typeface="Times New Roman" panose="02020603050405020304" pitchFamily="18" charset="0"/>
              </a:rPr>
              <a:t>				    select an unvisited vertex u adjacent to x</a:t>
            </a:r>
          </a:p>
          <a:p>
            <a:pPr>
              <a:lnSpc>
                <a:spcPct val="70000"/>
              </a:lnSpc>
              <a:buFontTx/>
              <a:buNone/>
            </a:pPr>
            <a:r>
              <a:rPr lang="en-US" altLang="en-US" sz="2000" dirty="0">
                <a:latin typeface="Arial" panose="020B0604020202020204" pitchFamily="34" charset="0"/>
                <a:cs typeface="Times New Roman" panose="02020603050405020304" pitchFamily="18" charset="0"/>
              </a:rPr>
              <a:t> 				    </a:t>
            </a:r>
            <a:r>
              <a:rPr lang="en-US" altLang="en-US" sz="2000" dirty="0" err="1">
                <a:latin typeface="Arial" panose="020B0604020202020204" pitchFamily="34" charset="0"/>
                <a:cs typeface="Times New Roman" panose="02020603050405020304" pitchFamily="18" charset="0"/>
              </a:rPr>
              <a:t>s.push</a:t>
            </a:r>
            <a:r>
              <a:rPr lang="en-US" altLang="en-US" sz="2000" dirty="0">
                <a:latin typeface="Arial" panose="020B0604020202020204" pitchFamily="34" charset="0"/>
                <a:cs typeface="Times New Roman" panose="02020603050405020304" pitchFamily="18" charset="0"/>
              </a:rPr>
              <a:t>(u)</a:t>
            </a:r>
          </a:p>
          <a:p>
            <a:pPr>
              <a:lnSpc>
                <a:spcPct val="70000"/>
              </a:lnSpc>
              <a:buFontTx/>
              <a:buNone/>
            </a:pPr>
            <a:r>
              <a:rPr lang="en-US" altLang="en-US" sz="2000" dirty="0">
                <a:latin typeface="Arial" panose="020B0604020202020204" pitchFamily="34" charset="0"/>
                <a:cs typeface="Times New Roman" panose="02020603050405020304" pitchFamily="18" charset="0"/>
              </a:rPr>
              <a:t>				    Mark u as visited</a:t>
            </a:r>
          </a:p>
          <a:p>
            <a:pPr>
              <a:lnSpc>
                <a:spcPct val="70000"/>
              </a:lnSpc>
              <a:buFontTx/>
              <a:buNone/>
            </a:pPr>
            <a:r>
              <a:rPr lang="en-US" altLang="en-US" sz="2000" dirty="0">
                <a:latin typeface="Arial" panose="020B0604020202020204" pitchFamily="34" charset="0"/>
                <a:cs typeface="Times New Roman" panose="02020603050405020304" pitchFamily="18" charset="0"/>
              </a:rPr>
              <a:t>				  }</a:t>
            </a:r>
          </a:p>
          <a:p>
            <a:pPr>
              <a:lnSpc>
                <a:spcPct val="70000"/>
              </a:lnSpc>
              <a:buFontTx/>
              <a:buNone/>
            </a:pPr>
            <a:r>
              <a:rPr lang="en-US" altLang="en-US" sz="2000" dirty="0">
                <a:latin typeface="Arial" panose="020B0604020202020204" pitchFamily="34" charset="0"/>
                <a:cs typeface="Times New Roman" panose="02020603050405020304" pitchFamily="18" charset="0"/>
              </a:rPr>
              <a:t>			  }    </a:t>
            </a:r>
            <a:endParaRPr lang="en-US" altLang="en-US" sz="2000" dirty="0">
              <a:latin typeface="Arial" panose="020B0604020202020204" pitchFamily="34" charset="0"/>
            </a:endParaRPr>
          </a:p>
        </p:txBody>
      </p:sp>
      <p:sp>
        <p:nvSpPr>
          <p:cNvPr id="4" name="Rectangle 3"/>
          <p:cNvSpPr/>
          <p:nvPr/>
        </p:nvSpPr>
        <p:spPr>
          <a:xfrm>
            <a:off x="228600" y="703876"/>
            <a:ext cx="8662455" cy="707886"/>
          </a:xfrm>
          <a:prstGeom prst="rect">
            <a:avLst/>
          </a:prstGeom>
        </p:spPr>
        <p:txBody>
          <a:bodyPr wrap="square">
            <a:spAutoFit/>
          </a:bodyPr>
          <a:lstStyle/>
          <a:p>
            <a:pPr marL="342900" indent="-342900" algn="l">
              <a:buFont typeface="Arial" panose="020B0604020202020204" pitchFamily="34" charset="0"/>
              <a:buChar char="•"/>
            </a:pPr>
            <a:r>
              <a:rPr lang="en-US" dirty="0">
                <a:solidFill>
                  <a:srgbClr val="0070C0"/>
                </a:solidFill>
              </a:rPr>
              <a:t>Use non-recursive version if recursion depth is too big (over a few thousands).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7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57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7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579">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579">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579">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57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body" idx="1"/>
          </p:nvPr>
        </p:nvSpPr>
        <p:spPr>
          <a:xfrm>
            <a:off x="457200" y="4324350"/>
            <a:ext cx="8229600" cy="1152525"/>
          </a:xfrm>
        </p:spPr>
        <p:txBody>
          <a:bodyPr/>
          <a:lstStyle/>
          <a:p>
            <a:pPr>
              <a:buFont typeface="Wingdings" panose="05000000000000000000" pitchFamily="2" charset="2"/>
              <a:buNone/>
            </a:pPr>
            <a:r>
              <a:rPr lang="en-US" altLang="en-US"/>
              <a:t>Start with A. Mark it.</a:t>
            </a:r>
          </a:p>
        </p:txBody>
      </p:sp>
      <p:grpSp>
        <p:nvGrpSpPr>
          <p:cNvPr id="430083" name="Group 3"/>
          <p:cNvGrpSpPr>
            <a:grpSpLocks/>
          </p:cNvGrpSpPr>
          <p:nvPr/>
        </p:nvGrpSpPr>
        <p:grpSpPr bwMode="auto">
          <a:xfrm>
            <a:off x="3851275" y="723900"/>
            <a:ext cx="1081088" cy="792163"/>
            <a:chOff x="2517" y="1434"/>
            <a:chExt cx="681" cy="499"/>
          </a:xfrm>
        </p:grpSpPr>
        <p:sp>
          <p:nvSpPr>
            <p:cNvPr id="430084"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085"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30086" name="Group 6"/>
          <p:cNvGrpSpPr>
            <a:grpSpLocks/>
          </p:cNvGrpSpPr>
          <p:nvPr/>
        </p:nvGrpSpPr>
        <p:grpSpPr bwMode="auto">
          <a:xfrm>
            <a:off x="1403350" y="1444625"/>
            <a:ext cx="1081088" cy="792163"/>
            <a:chOff x="2517" y="1434"/>
            <a:chExt cx="681" cy="499"/>
          </a:xfrm>
        </p:grpSpPr>
        <p:sp>
          <p:nvSpPr>
            <p:cNvPr id="430087"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088"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grpSp>
      <p:grpSp>
        <p:nvGrpSpPr>
          <p:cNvPr id="430089" name="Group 9"/>
          <p:cNvGrpSpPr>
            <a:grpSpLocks/>
          </p:cNvGrpSpPr>
          <p:nvPr/>
        </p:nvGrpSpPr>
        <p:grpSpPr bwMode="auto">
          <a:xfrm>
            <a:off x="539750" y="2381250"/>
            <a:ext cx="1081088" cy="792163"/>
            <a:chOff x="2517" y="1434"/>
            <a:chExt cx="681" cy="499"/>
          </a:xfrm>
        </p:grpSpPr>
        <p:sp>
          <p:nvSpPr>
            <p:cNvPr id="430090"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091"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30092" name="Group 12"/>
          <p:cNvGrpSpPr>
            <a:grpSpLocks/>
          </p:cNvGrpSpPr>
          <p:nvPr/>
        </p:nvGrpSpPr>
        <p:grpSpPr bwMode="auto">
          <a:xfrm>
            <a:off x="2339975" y="2308225"/>
            <a:ext cx="1081088" cy="792163"/>
            <a:chOff x="2517" y="1434"/>
            <a:chExt cx="681" cy="499"/>
          </a:xfrm>
        </p:grpSpPr>
        <p:sp>
          <p:nvSpPr>
            <p:cNvPr id="430093"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094"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430095" name="Group 15"/>
          <p:cNvGrpSpPr>
            <a:grpSpLocks/>
          </p:cNvGrpSpPr>
          <p:nvPr/>
        </p:nvGrpSpPr>
        <p:grpSpPr bwMode="auto">
          <a:xfrm>
            <a:off x="6299200" y="1444625"/>
            <a:ext cx="1081088" cy="792163"/>
            <a:chOff x="2517" y="1434"/>
            <a:chExt cx="681" cy="499"/>
          </a:xfrm>
        </p:grpSpPr>
        <p:sp>
          <p:nvSpPr>
            <p:cNvPr id="430096"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097"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430098" name="Group 18"/>
          <p:cNvGrpSpPr>
            <a:grpSpLocks/>
          </p:cNvGrpSpPr>
          <p:nvPr/>
        </p:nvGrpSpPr>
        <p:grpSpPr bwMode="auto">
          <a:xfrm>
            <a:off x="4714875" y="2308225"/>
            <a:ext cx="1081088" cy="792163"/>
            <a:chOff x="2517" y="1434"/>
            <a:chExt cx="681" cy="499"/>
          </a:xfrm>
        </p:grpSpPr>
        <p:sp>
          <p:nvSpPr>
            <p:cNvPr id="430099"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100"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30101" name="Group 21"/>
          <p:cNvGrpSpPr>
            <a:grpSpLocks/>
          </p:cNvGrpSpPr>
          <p:nvPr/>
        </p:nvGrpSpPr>
        <p:grpSpPr bwMode="auto">
          <a:xfrm>
            <a:off x="5580063" y="3532188"/>
            <a:ext cx="1081087" cy="792162"/>
            <a:chOff x="2517" y="1434"/>
            <a:chExt cx="681" cy="499"/>
          </a:xfrm>
        </p:grpSpPr>
        <p:sp>
          <p:nvSpPr>
            <p:cNvPr id="430102"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103"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430104"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05"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06"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07"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08"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09"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10"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11"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12"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vertex: A</a:t>
            </a:r>
          </a:p>
        </p:txBody>
      </p:sp>
    </p:spTree>
    <p:extLst>
      <p:ext uri="{BB962C8B-B14F-4D97-AF65-F5344CB8AC3E}">
        <p14:creationId xmlns:p14="http://schemas.microsoft.com/office/powerpoint/2010/main" val="150492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body" idx="1"/>
          </p:nvPr>
        </p:nvSpPr>
        <p:spPr>
          <a:xfrm>
            <a:off x="457200" y="4324350"/>
            <a:ext cx="8229600" cy="1152525"/>
          </a:xfrm>
        </p:spPr>
        <p:txBody>
          <a:bodyPr/>
          <a:lstStyle/>
          <a:p>
            <a:pPr>
              <a:buFont typeface="Wingdings" panose="05000000000000000000" pitchFamily="2" charset="2"/>
              <a:buNone/>
            </a:pPr>
            <a:r>
              <a:rPr lang="en-US" altLang="en-US"/>
              <a:t>Expand A’s adjacent vertices.  Pick one (B). </a:t>
            </a:r>
          </a:p>
          <a:p>
            <a:pPr>
              <a:buFont typeface="Wingdings" panose="05000000000000000000" pitchFamily="2" charset="2"/>
              <a:buNone/>
            </a:pPr>
            <a:r>
              <a:rPr lang="en-US" altLang="en-US"/>
              <a:t>Mark it and re-visit.</a:t>
            </a:r>
          </a:p>
        </p:txBody>
      </p:sp>
      <p:grpSp>
        <p:nvGrpSpPr>
          <p:cNvPr id="421891" name="Group 3"/>
          <p:cNvGrpSpPr>
            <a:grpSpLocks/>
          </p:cNvGrpSpPr>
          <p:nvPr/>
        </p:nvGrpSpPr>
        <p:grpSpPr bwMode="auto">
          <a:xfrm>
            <a:off x="3851275" y="723900"/>
            <a:ext cx="1081088" cy="792163"/>
            <a:chOff x="2517" y="1434"/>
            <a:chExt cx="681" cy="499"/>
          </a:xfrm>
        </p:grpSpPr>
        <p:sp>
          <p:nvSpPr>
            <p:cNvPr id="421892"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893"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21894" name="Group 6"/>
          <p:cNvGrpSpPr>
            <a:grpSpLocks/>
          </p:cNvGrpSpPr>
          <p:nvPr/>
        </p:nvGrpSpPr>
        <p:grpSpPr bwMode="auto">
          <a:xfrm>
            <a:off x="1403350" y="1444625"/>
            <a:ext cx="1081088" cy="792163"/>
            <a:chOff x="2517" y="1434"/>
            <a:chExt cx="681" cy="499"/>
          </a:xfrm>
        </p:grpSpPr>
        <p:sp>
          <p:nvSpPr>
            <p:cNvPr id="421895"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896"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21897" name="Group 9"/>
          <p:cNvGrpSpPr>
            <a:grpSpLocks/>
          </p:cNvGrpSpPr>
          <p:nvPr/>
        </p:nvGrpSpPr>
        <p:grpSpPr bwMode="auto">
          <a:xfrm>
            <a:off x="539750" y="2381250"/>
            <a:ext cx="1081088" cy="792163"/>
            <a:chOff x="2517" y="1434"/>
            <a:chExt cx="681" cy="499"/>
          </a:xfrm>
        </p:grpSpPr>
        <p:sp>
          <p:nvSpPr>
            <p:cNvPr id="421898"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899"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21900" name="Group 12"/>
          <p:cNvGrpSpPr>
            <a:grpSpLocks/>
          </p:cNvGrpSpPr>
          <p:nvPr/>
        </p:nvGrpSpPr>
        <p:grpSpPr bwMode="auto">
          <a:xfrm>
            <a:off x="2339975" y="2308225"/>
            <a:ext cx="1081088" cy="792163"/>
            <a:chOff x="2517" y="1434"/>
            <a:chExt cx="681" cy="499"/>
          </a:xfrm>
        </p:grpSpPr>
        <p:sp>
          <p:nvSpPr>
            <p:cNvPr id="421901"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902"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421903" name="Group 15"/>
          <p:cNvGrpSpPr>
            <a:grpSpLocks/>
          </p:cNvGrpSpPr>
          <p:nvPr/>
        </p:nvGrpSpPr>
        <p:grpSpPr bwMode="auto">
          <a:xfrm>
            <a:off x="6299200" y="1444625"/>
            <a:ext cx="1081088" cy="792163"/>
            <a:chOff x="2517" y="1434"/>
            <a:chExt cx="681" cy="499"/>
          </a:xfrm>
        </p:grpSpPr>
        <p:sp>
          <p:nvSpPr>
            <p:cNvPr id="421904"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905"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421906" name="Group 18"/>
          <p:cNvGrpSpPr>
            <a:grpSpLocks/>
          </p:cNvGrpSpPr>
          <p:nvPr/>
        </p:nvGrpSpPr>
        <p:grpSpPr bwMode="auto">
          <a:xfrm>
            <a:off x="4714875" y="2308225"/>
            <a:ext cx="1081088" cy="792163"/>
            <a:chOff x="2517" y="1434"/>
            <a:chExt cx="681" cy="499"/>
          </a:xfrm>
        </p:grpSpPr>
        <p:sp>
          <p:nvSpPr>
            <p:cNvPr id="421907"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908"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21909" name="Group 21"/>
          <p:cNvGrpSpPr>
            <a:grpSpLocks/>
          </p:cNvGrpSpPr>
          <p:nvPr/>
        </p:nvGrpSpPr>
        <p:grpSpPr bwMode="auto">
          <a:xfrm>
            <a:off x="5580063" y="3532188"/>
            <a:ext cx="1081087" cy="792162"/>
            <a:chOff x="2517" y="1434"/>
            <a:chExt cx="681" cy="499"/>
          </a:xfrm>
        </p:grpSpPr>
        <p:sp>
          <p:nvSpPr>
            <p:cNvPr id="421910"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911"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421912"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3"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4"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5"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6"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7"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8"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19"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20"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B  </a:t>
            </a:r>
            <a:endParaRPr lang="en-US" altLang="en-US">
              <a:solidFill>
                <a:schemeClr val="folHlink"/>
              </a:solidFill>
            </a:endParaRPr>
          </a:p>
        </p:txBody>
      </p:sp>
    </p:spTree>
    <p:extLst>
      <p:ext uri="{BB962C8B-B14F-4D97-AF65-F5344CB8AC3E}">
        <p14:creationId xmlns:p14="http://schemas.microsoft.com/office/powerpoint/2010/main" val="3453465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Now expand B, and visit its neighbor, C.</a:t>
            </a:r>
          </a:p>
        </p:txBody>
      </p:sp>
      <p:grpSp>
        <p:nvGrpSpPr>
          <p:cNvPr id="422915" name="Group 3"/>
          <p:cNvGrpSpPr>
            <a:grpSpLocks/>
          </p:cNvGrpSpPr>
          <p:nvPr/>
        </p:nvGrpSpPr>
        <p:grpSpPr bwMode="auto">
          <a:xfrm>
            <a:off x="3851275" y="723900"/>
            <a:ext cx="1081088" cy="792163"/>
            <a:chOff x="2517" y="1434"/>
            <a:chExt cx="681" cy="499"/>
          </a:xfrm>
        </p:grpSpPr>
        <p:sp>
          <p:nvSpPr>
            <p:cNvPr id="422916"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17"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22918" name="Group 6"/>
          <p:cNvGrpSpPr>
            <a:grpSpLocks/>
          </p:cNvGrpSpPr>
          <p:nvPr/>
        </p:nvGrpSpPr>
        <p:grpSpPr bwMode="auto">
          <a:xfrm>
            <a:off x="1403350" y="1444625"/>
            <a:ext cx="1081088" cy="792163"/>
            <a:chOff x="2517" y="1434"/>
            <a:chExt cx="681" cy="499"/>
          </a:xfrm>
        </p:grpSpPr>
        <p:sp>
          <p:nvSpPr>
            <p:cNvPr id="422919"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20"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22921" name="Group 9"/>
          <p:cNvGrpSpPr>
            <a:grpSpLocks/>
          </p:cNvGrpSpPr>
          <p:nvPr/>
        </p:nvGrpSpPr>
        <p:grpSpPr bwMode="auto">
          <a:xfrm>
            <a:off x="539750" y="2381250"/>
            <a:ext cx="1081088" cy="792163"/>
            <a:chOff x="2517" y="1434"/>
            <a:chExt cx="681" cy="499"/>
          </a:xfrm>
        </p:grpSpPr>
        <p:sp>
          <p:nvSpPr>
            <p:cNvPr id="422922"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23"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22924" name="Group 12"/>
          <p:cNvGrpSpPr>
            <a:grpSpLocks/>
          </p:cNvGrpSpPr>
          <p:nvPr/>
        </p:nvGrpSpPr>
        <p:grpSpPr bwMode="auto">
          <a:xfrm>
            <a:off x="2339975" y="2308225"/>
            <a:ext cx="1081088" cy="792163"/>
            <a:chOff x="2517" y="1434"/>
            <a:chExt cx="681" cy="499"/>
          </a:xfrm>
        </p:grpSpPr>
        <p:sp>
          <p:nvSpPr>
            <p:cNvPr id="422925"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26"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22927" name="Group 15"/>
          <p:cNvGrpSpPr>
            <a:grpSpLocks/>
          </p:cNvGrpSpPr>
          <p:nvPr/>
        </p:nvGrpSpPr>
        <p:grpSpPr bwMode="auto">
          <a:xfrm>
            <a:off x="6299200" y="1444625"/>
            <a:ext cx="1081088" cy="792163"/>
            <a:chOff x="2517" y="1434"/>
            <a:chExt cx="681" cy="499"/>
          </a:xfrm>
        </p:grpSpPr>
        <p:sp>
          <p:nvSpPr>
            <p:cNvPr id="422928"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29"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422930" name="Group 18"/>
          <p:cNvGrpSpPr>
            <a:grpSpLocks/>
          </p:cNvGrpSpPr>
          <p:nvPr/>
        </p:nvGrpSpPr>
        <p:grpSpPr bwMode="auto">
          <a:xfrm>
            <a:off x="4714875" y="2308225"/>
            <a:ext cx="1081088" cy="792163"/>
            <a:chOff x="2517" y="1434"/>
            <a:chExt cx="681" cy="499"/>
          </a:xfrm>
        </p:grpSpPr>
        <p:sp>
          <p:nvSpPr>
            <p:cNvPr id="422931"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32"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22933" name="Group 21"/>
          <p:cNvGrpSpPr>
            <a:grpSpLocks/>
          </p:cNvGrpSpPr>
          <p:nvPr/>
        </p:nvGrpSpPr>
        <p:grpSpPr bwMode="auto">
          <a:xfrm>
            <a:off x="5580063" y="3532188"/>
            <a:ext cx="1081087" cy="792162"/>
            <a:chOff x="2517" y="1434"/>
            <a:chExt cx="681" cy="499"/>
          </a:xfrm>
        </p:grpSpPr>
        <p:sp>
          <p:nvSpPr>
            <p:cNvPr id="422934"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935"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422936"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37"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38"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39"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40"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41"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42"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43"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2944"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C</a:t>
            </a:r>
          </a:p>
        </p:txBody>
      </p:sp>
    </p:spTree>
    <p:extLst>
      <p:ext uri="{BB962C8B-B14F-4D97-AF65-F5344CB8AC3E}">
        <p14:creationId xmlns:p14="http://schemas.microsoft.com/office/powerpoint/2010/main" val="3297186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Visit F.  </a:t>
            </a:r>
          </a:p>
          <a:p>
            <a:pPr>
              <a:buFont typeface="Wingdings" panose="05000000000000000000" pitchFamily="2" charset="2"/>
              <a:buNone/>
            </a:pPr>
            <a:r>
              <a:rPr lang="en-US" altLang="en-US"/>
              <a:t>Pick one of its neighbors, E.</a:t>
            </a:r>
          </a:p>
        </p:txBody>
      </p:sp>
      <p:grpSp>
        <p:nvGrpSpPr>
          <p:cNvPr id="424963" name="Group 3"/>
          <p:cNvGrpSpPr>
            <a:grpSpLocks/>
          </p:cNvGrpSpPr>
          <p:nvPr/>
        </p:nvGrpSpPr>
        <p:grpSpPr bwMode="auto">
          <a:xfrm>
            <a:off x="3851275" y="723900"/>
            <a:ext cx="1081088" cy="792163"/>
            <a:chOff x="2517" y="1434"/>
            <a:chExt cx="681" cy="499"/>
          </a:xfrm>
        </p:grpSpPr>
        <p:sp>
          <p:nvSpPr>
            <p:cNvPr id="424964"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65"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24966" name="Group 6"/>
          <p:cNvGrpSpPr>
            <a:grpSpLocks/>
          </p:cNvGrpSpPr>
          <p:nvPr/>
        </p:nvGrpSpPr>
        <p:grpSpPr bwMode="auto">
          <a:xfrm>
            <a:off x="1403350" y="1444625"/>
            <a:ext cx="1081088" cy="792163"/>
            <a:chOff x="2517" y="1434"/>
            <a:chExt cx="681" cy="499"/>
          </a:xfrm>
        </p:grpSpPr>
        <p:sp>
          <p:nvSpPr>
            <p:cNvPr id="424967"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68"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24969" name="Group 9"/>
          <p:cNvGrpSpPr>
            <a:grpSpLocks/>
          </p:cNvGrpSpPr>
          <p:nvPr/>
        </p:nvGrpSpPr>
        <p:grpSpPr bwMode="auto">
          <a:xfrm>
            <a:off x="539750" y="2381250"/>
            <a:ext cx="1081088" cy="792163"/>
            <a:chOff x="2517" y="1434"/>
            <a:chExt cx="681" cy="499"/>
          </a:xfrm>
        </p:grpSpPr>
        <p:sp>
          <p:nvSpPr>
            <p:cNvPr id="424970"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71"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24972" name="Group 12"/>
          <p:cNvGrpSpPr>
            <a:grpSpLocks/>
          </p:cNvGrpSpPr>
          <p:nvPr/>
        </p:nvGrpSpPr>
        <p:grpSpPr bwMode="auto">
          <a:xfrm>
            <a:off x="2339975" y="2308225"/>
            <a:ext cx="1081088" cy="792163"/>
            <a:chOff x="2517" y="1434"/>
            <a:chExt cx="681" cy="499"/>
          </a:xfrm>
        </p:grpSpPr>
        <p:sp>
          <p:nvSpPr>
            <p:cNvPr id="424973"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74"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24975" name="Group 15"/>
          <p:cNvGrpSpPr>
            <a:grpSpLocks/>
          </p:cNvGrpSpPr>
          <p:nvPr/>
        </p:nvGrpSpPr>
        <p:grpSpPr bwMode="auto">
          <a:xfrm>
            <a:off x="6299200" y="1444625"/>
            <a:ext cx="1081088" cy="792163"/>
            <a:chOff x="2517" y="1434"/>
            <a:chExt cx="681" cy="499"/>
          </a:xfrm>
        </p:grpSpPr>
        <p:sp>
          <p:nvSpPr>
            <p:cNvPr id="424976"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77"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424978" name="Group 18"/>
          <p:cNvGrpSpPr>
            <a:grpSpLocks/>
          </p:cNvGrpSpPr>
          <p:nvPr/>
        </p:nvGrpSpPr>
        <p:grpSpPr bwMode="auto">
          <a:xfrm>
            <a:off x="4714875" y="2308225"/>
            <a:ext cx="1081088" cy="792163"/>
            <a:chOff x="2517" y="1434"/>
            <a:chExt cx="681" cy="499"/>
          </a:xfrm>
        </p:grpSpPr>
        <p:sp>
          <p:nvSpPr>
            <p:cNvPr id="424979"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80"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24981" name="Group 21"/>
          <p:cNvGrpSpPr>
            <a:grpSpLocks/>
          </p:cNvGrpSpPr>
          <p:nvPr/>
        </p:nvGrpSpPr>
        <p:grpSpPr bwMode="auto">
          <a:xfrm>
            <a:off x="5580063" y="3532188"/>
            <a:ext cx="1081087" cy="792162"/>
            <a:chOff x="2517" y="1434"/>
            <a:chExt cx="681" cy="499"/>
          </a:xfrm>
        </p:grpSpPr>
        <p:sp>
          <p:nvSpPr>
            <p:cNvPr id="424982"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983"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24984"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85"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86"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87"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88"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89"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90"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91"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992"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F</a:t>
            </a:r>
          </a:p>
        </p:txBody>
      </p:sp>
    </p:spTree>
    <p:extLst>
      <p:ext uri="{BB962C8B-B14F-4D97-AF65-F5344CB8AC3E}">
        <p14:creationId xmlns:p14="http://schemas.microsoft.com/office/powerpoint/2010/main" val="245206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E’s adjacent vertices are A, D and F.   </a:t>
            </a:r>
          </a:p>
          <a:p>
            <a:pPr>
              <a:buFont typeface="Wingdings" panose="05000000000000000000" pitchFamily="2" charset="2"/>
              <a:buNone/>
            </a:pPr>
            <a:r>
              <a:rPr lang="en-US" altLang="en-US"/>
              <a:t>A and F are marked, so pick D.</a:t>
            </a:r>
          </a:p>
        </p:txBody>
      </p:sp>
      <p:grpSp>
        <p:nvGrpSpPr>
          <p:cNvPr id="423939" name="Group 3"/>
          <p:cNvGrpSpPr>
            <a:grpSpLocks/>
          </p:cNvGrpSpPr>
          <p:nvPr/>
        </p:nvGrpSpPr>
        <p:grpSpPr bwMode="auto">
          <a:xfrm>
            <a:off x="3851275" y="723900"/>
            <a:ext cx="1081088" cy="792163"/>
            <a:chOff x="2517" y="1434"/>
            <a:chExt cx="681" cy="499"/>
          </a:xfrm>
        </p:grpSpPr>
        <p:sp>
          <p:nvSpPr>
            <p:cNvPr id="423940"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1"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23942" name="Group 6"/>
          <p:cNvGrpSpPr>
            <a:grpSpLocks/>
          </p:cNvGrpSpPr>
          <p:nvPr/>
        </p:nvGrpSpPr>
        <p:grpSpPr bwMode="auto">
          <a:xfrm>
            <a:off x="1403350" y="1444625"/>
            <a:ext cx="1081088" cy="792163"/>
            <a:chOff x="2517" y="1434"/>
            <a:chExt cx="681" cy="499"/>
          </a:xfrm>
        </p:grpSpPr>
        <p:sp>
          <p:nvSpPr>
            <p:cNvPr id="423943"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4"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23945" name="Group 9"/>
          <p:cNvGrpSpPr>
            <a:grpSpLocks/>
          </p:cNvGrpSpPr>
          <p:nvPr/>
        </p:nvGrpSpPr>
        <p:grpSpPr bwMode="auto">
          <a:xfrm>
            <a:off x="539750" y="2381250"/>
            <a:ext cx="1081088" cy="792163"/>
            <a:chOff x="2517" y="1434"/>
            <a:chExt cx="681" cy="499"/>
          </a:xfrm>
        </p:grpSpPr>
        <p:sp>
          <p:nvSpPr>
            <p:cNvPr id="423946"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7"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23948" name="Group 12"/>
          <p:cNvGrpSpPr>
            <a:grpSpLocks/>
          </p:cNvGrpSpPr>
          <p:nvPr/>
        </p:nvGrpSpPr>
        <p:grpSpPr bwMode="auto">
          <a:xfrm>
            <a:off x="2339975" y="2308225"/>
            <a:ext cx="1081088" cy="792163"/>
            <a:chOff x="2517" y="1434"/>
            <a:chExt cx="681" cy="499"/>
          </a:xfrm>
        </p:grpSpPr>
        <p:sp>
          <p:nvSpPr>
            <p:cNvPr id="423949"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50"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23951" name="Group 15"/>
          <p:cNvGrpSpPr>
            <a:grpSpLocks/>
          </p:cNvGrpSpPr>
          <p:nvPr/>
        </p:nvGrpSpPr>
        <p:grpSpPr bwMode="auto">
          <a:xfrm>
            <a:off x="6299200" y="1444625"/>
            <a:ext cx="1081088" cy="792163"/>
            <a:chOff x="2517" y="1434"/>
            <a:chExt cx="681" cy="499"/>
          </a:xfrm>
        </p:grpSpPr>
        <p:sp>
          <p:nvSpPr>
            <p:cNvPr id="423952"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53"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23954" name="Group 18"/>
          <p:cNvGrpSpPr>
            <a:grpSpLocks/>
          </p:cNvGrpSpPr>
          <p:nvPr/>
        </p:nvGrpSpPr>
        <p:grpSpPr bwMode="auto">
          <a:xfrm>
            <a:off x="4714875" y="2308225"/>
            <a:ext cx="1081088" cy="792163"/>
            <a:chOff x="2517" y="1434"/>
            <a:chExt cx="681" cy="499"/>
          </a:xfrm>
        </p:grpSpPr>
        <p:sp>
          <p:nvSpPr>
            <p:cNvPr id="423955"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56"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23957" name="Group 21"/>
          <p:cNvGrpSpPr>
            <a:grpSpLocks/>
          </p:cNvGrpSpPr>
          <p:nvPr/>
        </p:nvGrpSpPr>
        <p:grpSpPr bwMode="auto">
          <a:xfrm>
            <a:off x="5580063" y="3532188"/>
            <a:ext cx="1081087" cy="792162"/>
            <a:chOff x="2517" y="1434"/>
            <a:chExt cx="681" cy="499"/>
          </a:xfrm>
        </p:grpSpPr>
        <p:sp>
          <p:nvSpPr>
            <p:cNvPr id="423958"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59"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23960"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1"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2"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3"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4"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5"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6"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7"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68"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E </a:t>
            </a:r>
          </a:p>
        </p:txBody>
      </p:sp>
    </p:spTree>
    <p:extLst>
      <p:ext uri="{BB962C8B-B14F-4D97-AF65-F5344CB8AC3E}">
        <p14:creationId xmlns:p14="http://schemas.microsoft.com/office/powerpoint/2010/main" val="3500443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468313" y="4324350"/>
            <a:ext cx="8675687" cy="1152525"/>
          </a:xfrm>
        </p:spPr>
        <p:txBody>
          <a:bodyPr/>
          <a:lstStyle/>
          <a:p>
            <a:pPr>
              <a:buFont typeface="Wingdings" panose="05000000000000000000" pitchFamily="2" charset="2"/>
              <a:buNone/>
            </a:pPr>
            <a:r>
              <a:rPr lang="en-US" altLang="en-US"/>
              <a:t>Visit D.  No new vertices available. Backtrack to </a:t>
            </a:r>
          </a:p>
          <a:p>
            <a:pPr>
              <a:buFont typeface="Wingdings" panose="05000000000000000000" pitchFamily="2" charset="2"/>
              <a:buNone/>
            </a:pPr>
            <a:r>
              <a:rPr lang="en-US" altLang="en-US"/>
              <a:t>E.  Backtrack to F. Backtrack to C.  Backtrack to B</a:t>
            </a:r>
          </a:p>
        </p:txBody>
      </p:sp>
      <p:grpSp>
        <p:nvGrpSpPr>
          <p:cNvPr id="425987" name="Group 3"/>
          <p:cNvGrpSpPr>
            <a:grpSpLocks/>
          </p:cNvGrpSpPr>
          <p:nvPr/>
        </p:nvGrpSpPr>
        <p:grpSpPr bwMode="auto">
          <a:xfrm>
            <a:off x="3851275" y="723900"/>
            <a:ext cx="1081088" cy="792163"/>
            <a:chOff x="2517" y="1434"/>
            <a:chExt cx="681" cy="499"/>
          </a:xfrm>
        </p:grpSpPr>
        <p:sp>
          <p:nvSpPr>
            <p:cNvPr id="425988"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989"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25990" name="Group 6"/>
          <p:cNvGrpSpPr>
            <a:grpSpLocks/>
          </p:cNvGrpSpPr>
          <p:nvPr/>
        </p:nvGrpSpPr>
        <p:grpSpPr bwMode="auto">
          <a:xfrm>
            <a:off x="1403350" y="1444625"/>
            <a:ext cx="1081088" cy="792163"/>
            <a:chOff x="2517" y="1434"/>
            <a:chExt cx="681" cy="499"/>
          </a:xfrm>
        </p:grpSpPr>
        <p:sp>
          <p:nvSpPr>
            <p:cNvPr id="425991"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992"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25993" name="Group 9"/>
          <p:cNvGrpSpPr>
            <a:grpSpLocks/>
          </p:cNvGrpSpPr>
          <p:nvPr/>
        </p:nvGrpSpPr>
        <p:grpSpPr bwMode="auto">
          <a:xfrm>
            <a:off x="539750" y="2381250"/>
            <a:ext cx="1081088" cy="792163"/>
            <a:chOff x="2517" y="1434"/>
            <a:chExt cx="681" cy="499"/>
          </a:xfrm>
        </p:grpSpPr>
        <p:sp>
          <p:nvSpPr>
            <p:cNvPr id="425994"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995"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25996" name="Group 12"/>
          <p:cNvGrpSpPr>
            <a:grpSpLocks/>
          </p:cNvGrpSpPr>
          <p:nvPr/>
        </p:nvGrpSpPr>
        <p:grpSpPr bwMode="auto">
          <a:xfrm>
            <a:off x="2339975" y="2308225"/>
            <a:ext cx="1081088" cy="792163"/>
            <a:chOff x="2517" y="1434"/>
            <a:chExt cx="681" cy="499"/>
          </a:xfrm>
        </p:grpSpPr>
        <p:sp>
          <p:nvSpPr>
            <p:cNvPr id="425997"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998"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25999" name="Group 15"/>
          <p:cNvGrpSpPr>
            <a:grpSpLocks/>
          </p:cNvGrpSpPr>
          <p:nvPr/>
        </p:nvGrpSpPr>
        <p:grpSpPr bwMode="auto">
          <a:xfrm>
            <a:off x="6299200" y="1444625"/>
            <a:ext cx="1081088" cy="792163"/>
            <a:chOff x="2517" y="1434"/>
            <a:chExt cx="681" cy="499"/>
          </a:xfrm>
        </p:grpSpPr>
        <p:sp>
          <p:nvSpPr>
            <p:cNvPr id="426000"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001"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26002" name="Group 18"/>
          <p:cNvGrpSpPr>
            <a:grpSpLocks/>
          </p:cNvGrpSpPr>
          <p:nvPr/>
        </p:nvGrpSpPr>
        <p:grpSpPr bwMode="auto">
          <a:xfrm>
            <a:off x="4714875" y="2308225"/>
            <a:ext cx="1081088" cy="792163"/>
            <a:chOff x="2517" y="1434"/>
            <a:chExt cx="681" cy="499"/>
          </a:xfrm>
        </p:grpSpPr>
        <p:sp>
          <p:nvSpPr>
            <p:cNvPr id="426003"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004"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26005" name="Group 21"/>
          <p:cNvGrpSpPr>
            <a:grpSpLocks/>
          </p:cNvGrpSpPr>
          <p:nvPr/>
        </p:nvGrpSpPr>
        <p:grpSpPr bwMode="auto">
          <a:xfrm>
            <a:off x="5580063" y="3532188"/>
            <a:ext cx="1081087" cy="792162"/>
            <a:chOff x="2517" y="1434"/>
            <a:chExt cx="681" cy="499"/>
          </a:xfrm>
        </p:grpSpPr>
        <p:sp>
          <p:nvSpPr>
            <p:cNvPr id="426006"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007"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26008"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09"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0"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1"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2"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3"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4"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5"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6016"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D </a:t>
            </a:r>
          </a:p>
        </p:txBody>
      </p:sp>
    </p:spTree>
    <p:extLst>
      <p:ext uri="{BB962C8B-B14F-4D97-AF65-F5344CB8AC3E}">
        <p14:creationId xmlns:p14="http://schemas.microsoft.com/office/powerpoint/2010/main" val="2060110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Visit G.  No new vertices from here.  Backtrack to</a:t>
            </a:r>
          </a:p>
          <a:p>
            <a:pPr>
              <a:buFont typeface="Wingdings" panose="05000000000000000000" pitchFamily="2" charset="2"/>
              <a:buNone/>
            </a:pPr>
            <a:r>
              <a:rPr lang="en-US" altLang="en-US"/>
              <a:t>B. Backtrack to A.  E already marked so no new.</a:t>
            </a:r>
          </a:p>
        </p:txBody>
      </p:sp>
      <p:grpSp>
        <p:nvGrpSpPr>
          <p:cNvPr id="431107" name="Group 3"/>
          <p:cNvGrpSpPr>
            <a:grpSpLocks/>
          </p:cNvGrpSpPr>
          <p:nvPr/>
        </p:nvGrpSpPr>
        <p:grpSpPr bwMode="auto">
          <a:xfrm>
            <a:off x="3851275" y="723900"/>
            <a:ext cx="1081088" cy="792163"/>
            <a:chOff x="2517" y="1434"/>
            <a:chExt cx="681" cy="499"/>
          </a:xfrm>
        </p:grpSpPr>
        <p:sp>
          <p:nvSpPr>
            <p:cNvPr id="431108"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09"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31110" name="Group 6"/>
          <p:cNvGrpSpPr>
            <a:grpSpLocks/>
          </p:cNvGrpSpPr>
          <p:nvPr/>
        </p:nvGrpSpPr>
        <p:grpSpPr bwMode="auto">
          <a:xfrm>
            <a:off x="1403350" y="1444625"/>
            <a:ext cx="1081088" cy="792163"/>
            <a:chOff x="2517" y="1434"/>
            <a:chExt cx="681" cy="499"/>
          </a:xfrm>
        </p:grpSpPr>
        <p:sp>
          <p:nvSpPr>
            <p:cNvPr id="431111"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12"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31113" name="Group 9"/>
          <p:cNvGrpSpPr>
            <a:grpSpLocks/>
          </p:cNvGrpSpPr>
          <p:nvPr/>
        </p:nvGrpSpPr>
        <p:grpSpPr bwMode="auto">
          <a:xfrm>
            <a:off x="539750" y="2381250"/>
            <a:ext cx="1081088" cy="792163"/>
            <a:chOff x="2517" y="1434"/>
            <a:chExt cx="681" cy="499"/>
          </a:xfrm>
        </p:grpSpPr>
        <p:sp>
          <p:nvSpPr>
            <p:cNvPr id="431114"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15"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31116" name="Group 12"/>
          <p:cNvGrpSpPr>
            <a:grpSpLocks/>
          </p:cNvGrpSpPr>
          <p:nvPr/>
        </p:nvGrpSpPr>
        <p:grpSpPr bwMode="auto">
          <a:xfrm>
            <a:off x="2339975" y="2308225"/>
            <a:ext cx="1081088" cy="792163"/>
            <a:chOff x="2517" y="1434"/>
            <a:chExt cx="681" cy="499"/>
          </a:xfrm>
        </p:grpSpPr>
        <p:sp>
          <p:nvSpPr>
            <p:cNvPr id="431117"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18"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31119" name="Group 15"/>
          <p:cNvGrpSpPr>
            <a:grpSpLocks/>
          </p:cNvGrpSpPr>
          <p:nvPr/>
        </p:nvGrpSpPr>
        <p:grpSpPr bwMode="auto">
          <a:xfrm>
            <a:off x="6299200" y="1444625"/>
            <a:ext cx="1081088" cy="792163"/>
            <a:chOff x="2517" y="1434"/>
            <a:chExt cx="681" cy="499"/>
          </a:xfrm>
        </p:grpSpPr>
        <p:sp>
          <p:nvSpPr>
            <p:cNvPr id="431120"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21"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31122" name="Group 18"/>
          <p:cNvGrpSpPr>
            <a:grpSpLocks/>
          </p:cNvGrpSpPr>
          <p:nvPr/>
        </p:nvGrpSpPr>
        <p:grpSpPr bwMode="auto">
          <a:xfrm>
            <a:off x="4714875" y="2308225"/>
            <a:ext cx="1081088" cy="792163"/>
            <a:chOff x="2517" y="1434"/>
            <a:chExt cx="681" cy="499"/>
          </a:xfrm>
        </p:grpSpPr>
        <p:sp>
          <p:nvSpPr>
            <p:cNvPr id="431123"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24"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31125" name="Group 21"/>
          <p:cNvGrpSpPr>
            <a:grpSpLocks/>
          </p:cNvGrpSpPr>
          <p:nvPr/>
        </p:nvGrpSpPr>
        <p:grpSpPr bwMode="auto">
          <a:xfrm>
            <a:off x="5580063" y="3532188"/>
            <a:ext cx="1081087" cy="792162"/>
            <a:chOff x="2517" y="1434"/>
            <a:chExt cx="681" cy="499"/>
          </a:xfrm>
        </p:grpSpPr>
        <p:sp>
          <p:nvSpPr>
            <p:cNvPr id="431126"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127"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31128"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29"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0"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1"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2"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3"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4"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5"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1136"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 G </a:t>
            </a:r>
          </a:p>
        </p:txBody>
      </p:sp>
    </p:spTree>
    <p:extLst>
      <p:ext uri="{BB962C8B-B14F-4D97-AF65-F5344CB8AC3E}">
        <p14:creationId xmlns:p14="http://schemas.microsoft.com/office/powerpoint/2010/main" val="1933773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Done.  We have explored the graph in order:</a:t>
            </a:r>
          </a:p>
          <a:p>
            <a:pPr algn="ctr">
              <a:buFont typeface="Wingdings" panose="05000000000000000000" pitchFamily="2" charset="2"/>
              <a:buNone/>
            </a:pPr>
            <a:r>
              <a:rPr lang="en-US" altLang="en-US"/>
              <a:t>A B C F E D G </a:t>
            </a:r>
          </a:p>
        </p:txBody>
      </p:sp>
      <p:grpSp>
        <p:nvGrpSpPr>
          <p:cNvPr id="429059" name="Group 3"/>
          <p:cNvGrpSpPr>
            <a:grpSpLocks/>
          </p:cNvGrpSpPr>
          <p:nvPr/>
        </p:nvGrpSpPr>
        <p:grpSpPr bwMode="auto">
          <a:xfrm>
            <a:off x="3851275" y="723900"/>
            <a:ext cx="1081088" cy="792163"/>
            <a:chOff x="2517" y="1434"/>
            <a:chExt cx="681" cy="499"/>
          </a:xfrm>
        </p:grpSpPr>
        <p:sp>
          <p:nvSpPr>
            <p:cNvPr id="429060"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61"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29062" name="Group 6"/>
          <p:cNvGrpSpPr>
            <a:grpSpLocks/>
          </p:cNvGrpSpPr>
          <p:nvPr/>
        </p:nvGrpSpPr>
        <p:grpSpPr bwMode="auto">
          <a:xfrm>
            <a:off x="1403350" y="1444625"/>
            <a:ext cx="1081088" cy="792163"/>
            <a:chOff x="2517" y="1434"/>
            <a:chExt cx="681" cy="499"/>
          </a:xfrm>
        </p:grpSpPr>
        <p:sp>
          <p:nvSpPr>
            <p:cNvPr id="429063"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64"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29065" name="Group 9"/>
          <p:cNvGrpSpPr>
            <a:grpSpLocks/>
          </p:cNvGrpSpPr>
          <p:nvPr/>
        </p:nvGrpSpPr>
        <p:grpSpPr bwMode="auto">
          <a:xfrm>
            <a:off x="539750" y="2381250"/>
            <a:ext cx="1081088" cy="792163"/>
            <a:chOff x="2517" y="1434"/>
            <a:chExt cx="681" cy="499"/>
          </a:xfrm>
        </p:grpSpPr>
        <p:sp>
          <p:nvSpPr>
            <p:cNvPr id="429066"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67"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29068" name="Group 12"/>
          <p:cNvGrpSpPr>
            <a:grpSpLocks/>
          </p:cNvGrpSpPr>
          <p:nvPr/>
        </p:nvGrpSpPr>
        <p:grpSpPr bwMode="auto">
          <a:xfrm>
            <a:off x="2339975" y="2308225"/>
            <a:ext cx="1081088" cy="792163"/>
            <a:chOff x="2517" y="1434"/>
            <a:chExt cx="681" cy="499"/>
          </a:xfrm>
        </p:grpSpPr>
        <p:sp>
          <p:nvSpPr>
            <p:cNvPr id="429069"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70"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29071" name="Group 15"/>
          <p:cNvGrpSpPr>
            <a:grpSpLocks/>
          </p:cNvGrpSpPr>
          <p:nvPr/>
        </p:nvGrpSpPr>
        <p:grpSpPr bwMode="auto">
          <a:xfrm>
            <a:off x="6299200" y="1444625"/>
            <a:ext cx="1081088" cy="792163"/>
            <a:chOff x="2517" y="1434"/>
            <a:chExt cx="681" cy="499"/>
          </a:xfrm>
        </p:grpSpPr>
        <p:sp>
          <p:nvSpPr>
            <p:cNvPr id="429072"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73"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29074" name="Group 18"/>
          <p:cNvGrpSpPr>
            <a:grpSpLocks/>
          </p:cNvGrpSpPr>
          <p:nvPr/>
        </p:nvGrpSpPr>
        <p:grpSpPr bwMode="auto">
          <a:xfrm>
            <a:off x="4714875" y="2308225"/>
            <a:ext cx="1081088" cy="792163"/>
            <a:chOff x="2517" y="1434"/>
            <a:chExt cx="681" cy="499"/>
          </a:xfrm>
        </p:grpSpPr>
        <p:sp>
          <p:nvSpPr>
            <p:cNvPr id="429075"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76"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29077" name="Group 21"/>
          <p:cNvGrpSpPr>
            <a:grpSpLocks/>
          </p:cNvGrpSpPr>
          <p:nvPr/>
        </p:nvGrpSpPr>
        <p:grpSpPr bwMode="auto">
          <a:xfrm>
            <a:off x="5580063" y="3532188"/>
            <a:ext cx="1081087" cy="792162"/>
            <a:chOff x="2517" y="1434"/>
            <a:chExt cx="681" cy="499"/>
          </a:xfrm>
        </p:grpSpPr>
        <p:sp>
          <p:nvSpPr>
            <p:cNvPr id="429078"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079"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29080"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1"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2"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3"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4"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5"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6"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7"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9088"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Current:</a:t>
            </a:r>
            <a:endParaRPr lang="en-US" altLang="en-US">
              <a:solidFill>
                <a:schemeClr val="folHlink"/>
              </a:solidFill>
            </a:endParaRPr>
          </a:p>
        </p:txBody>
      </p:sp>
      <p:sp>
        <p:nvSpPr>
          <p:cNvPr id="429089" name="Text Box 33"/>
          <p:cNvSpPr txBox="1">
            <a:spLocks noChangeArrowheads="1"/>
          </p:cNvSpPr>
          <p:nvPr/>
        </p:nvSpPr>
        <p:spPr bwMode="auto">
          <a:xfrm>
            <a:off x="3492500" y="4365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1</a:t>
            </a:r>
          </a:p>
        </p:txBody>
      </p:sp>
      <p:sp>
        <p:nvSpPr>
          <p:cNvPr id="429090" name="Text Box 34"/>
          <p:cNvSpPr txBox="1">
            <a:spLocks noChangeArrowheads="1"/>
          </p:cNvSpPr>
          <p:nvPr/>
        </p:nvSpPr>
        <p:spPr bwMode="auto">
          <a:xfrm>
            <a:off x="2268538" y="108426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2</a:t>
            </a:r>
          </a:p>
        </p:txBody>
      </p:sp>
      <p:sp>
        <p:nvSpPr>
          <p:cNvPr id="429091" name="Text Box 35"/>
          <p:cNvSpPr txBox="1">
            <a:spLocks noChangeArrowheads="1"/>
          </p:cNvSpPr>
          <p:nvPr/>
        </p:nvSpPr>
        <p:spPr bwMode="auto">
          <a:xfrm>
            <a:off x="3276600" y="209232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3</a:t>
            </a:r>
          </a:p>
        </p:txBody>
      </p:sp>
      <p:sp>
        <p:nvSpPr>
          <p:cNvPr id="429092" name="Text Box 36"/>
          <p:cNvSpPr txBox="1">
            <a:spLocks noChangeArrowheads="1"/>
          </p:cNvSpPr>
          <p:nvPr/>
        </p:nvSpPr>
        <p:spPr bwMode="auto">
          <a:xfrm>
            <a:off x="6659563" y="3460750"/>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4</a:t>
            </a:r>
          </a:p>
        </p:txBody>
      </p:sp>
      <p:sp>
        <p:nvSpPr>
          <p:cNvPr id="429093" name="Text Box 37"/>
          <p:cNvSpPr txBox="1">
            <a:spLocks noChangeArrowheads="1"/>
          </p:cNvSpPr>
          <p:nvPr/>
        </p:nvSpPr>
        <p:spPr bwMode="auto">
          <a:xfrm>
            <a:off x="5435600" y="19478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6</a:t>
            </a:r>
          </a:p>
        </p:txBody>
      </p:sp>
      <p:sp>
        <p:nvSpPr>
          <p:cNvPr id="429094" name="Text Box 38"/>
          <p:cNvSpPr txBox="1">
            <a:spLocks noChangeArrowheads="1"/>
          </p:cNvSpPr>
          <p:nvPr/>
        </p:nvSpPr>
        <p:spPr bwMode="auto">
          <a:xfrm>
            <a:off x="1547813" y="237966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7</a:t>
            </a:r>
          </a:p>
        </p:txBody>
      </p:sp>
      <p:sp>
        <p:nvSpPr>
          <p:cNvPr id="429095" name="Text Box 39"/>
          <p:cNvSpPr txBox="1">
            <a:spLocks noChangeArrowheads="1"/>
          </p:cNvSpPr>
          <p:nvPr/>
        </p:nvSpPr>
        <p:spPr bwMode="auto">
          <a:xfrm>
            <a:off x="7380288" y="130016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rPr>
              <a:t>5</a:t>
            </a:r>
          </a:p>
        </p:txBody>
      </p:sp>
    </p:spTree>
    <p:extLst>
      <p:ext uri="{BB962C8B-B14F-4D97-AF65-F5344CB8AC3E}">
        <p14:creationId xmlns:p14="http://schemas.microsoft.com/office/powerpoint/2010/main" val="422824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f/fb/PageRanks-Example.svg/2000px-PageRanks-Examp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8493" y="1503958"/>
            <a:ext cx="2743200" cy="22110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34347" y="152400"/>
            <a:ext cx="4171950" cy="1200329"/>
          </a:xfrm>
          <a:prstGeom prst="rect">
            <a:avLst/>
          </a:prstGeom>
          <a:noFill/>
        </p:spPr>
        <p:txBody>
          <a:bodyPr wrap="square" rtlCol="0">
            <a:spAutoFit/>
          </a:bodyPr>
          <a:lstStyle/>
          <a:p>
            <a:r>
              <a:rPr lang="en-US" sz="1800" b="1" dirty="0"/>
              <a:t>Google’s PageRank</a:t>
            </a:r>
            <a:r>
              <a:rPr lang="en-US" sz="1800" dirty="0"/>
              <a:t>: number and quality of a page determine the importance of a website </a:t>
            </a:r>
            <a:r>
              <a:rPr lang="en-US" altLang="en-US" sz="1800" dirty="0">
                <a:hlinkClick r:id="rId4"/>
              </a:rPr>
              <a:t>https://en.wikipedia.org/wiki/PageRank</a:t>
            </a:r>
            <a:endParaRPr lang="en-US" sz="1800" dirty="0"/>
          </a:p>
        </p:txBody>
      </p:sp>
      <p:pic>
        <p:nvPicPr>
          <p:cNvPr id="2052" name="Picture 4" descr="http://dataconomy.com/wp-content/uploads/2015/03/Beginners-Guide-Recommender-Systems-Collaborative-Filt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660" y="4018522"/>
            <a:ext cx="4150771" cy="2274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isces.bbystatic.com/image2/BestBuy_US/images/products/4050/4050013_sa.jpg;canvasHeight=500;canvasWidth=50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133703" y="4953000"/>
            <a:ext cx="1792780" cy="9465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31368" y="3391812"/>
            <a:ext cx="3123356" cy="646331"/>
          </a:xfrm>
          <a:prstGeom prst="rect">
            <a:avLst/>
          </a:prstGeom>
        </p:spPr>
        <p:txBody>
          <a:bodyPr wrap="square">
            <a:spAutoFit/>
          </a:bodyPr>
          <a:lstStyle/>
          <a:p>
            <a:r>
              <a:rPr lang="en-US" sz="1800" b="1" dirty="0"/>
              <a:t>Recommendation systems </a:t>
            </a:r>
            <a:r>
              <a:rPr lang="en-US" sz="1800" dirty="0"/>
              <a:t>(e.g., Amazon)</a:t>
            </a:r>
          </a:p>
        </p:txBody>
      </p:sp>
      <p:sp>
        <p:nvSpPr>
          <p:cNvPr id="10" name="Rectangle 9"/>
          <p:cNvSpPr/>
          <p:nvPr/>
        </p:nvSpPr>
        <p:spPr>
          <a:xfrm>
            <a:off x="5419725" y="4201323"/>
            <a:ext cx="3506044" cy="646331"/>
          </a:xfrm>
          <a:prstGeom prst="rect">
            <a:avLst/>
          </a:prstGeom>
        </p:spPr>
        <p:txBody>
          <a:bodyPr wrap="square">
            <a:spAutoFit/>
          </a:bodyPr>
          <a:lstStyle/>
          <a:p>
            <a:r>
              <a:rPr lang="en-US" sz="1800" b="1" dirty="0"/>
              <a:t>Maps and driving directions. </a:t>
            </a:r>
            <a:r>
              <a:rPr lang="en-US" sz="1800" dirty="0"/>
              <a:t>What is the shortest route?</a:t>
            </a:r>
          </a:p>
        </p:txBody>
      </p:sp>
      <p:pic>
        <p:nvPicPr>
          <p:cNvPr id="1030" name="Picture 6" descr="http://www.sijokuruvilla.com/wp-content/uploads/2013/07/Facebook-Graph-Search-is-bi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752564"/>
            <a:ext cx="3549924" cy="199548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5431" y="255378"/>
            <a:ext cx="4269118" cy="384721"/>
          </a:xfrm>
          <a:prstGeom prst="rect">
            <a:avLst/>
          </a:prstGeom>
        </p:spPr>
        <p:txBody>
          <a:bodyPr wrap="none">
            <a:spAutoFit/>
          </a:bodyPr>
          <a:lstStyle/>
          <a:p>
            <a:pPr lvl="1"/>
            <a:r>
              <a:rPr lang="en-US" altLang="en-US" sz="1900" b="1" dirty="0"/>
              <a:t>Social networks </a:t>
            </a:r>
            <a:r>
              <a:rPr lang="en-US" altLang="en-US" sz="1900" dirty="0"/>
              <a:t>(e.g., </a:t>
            </a:r>
            <a:r>
              <a:rPr lang="en-US" altLang="en-US" sz="1900" dirty="0" err="1"/>
              <a:t>facebook</a:t>
            </a:r>
            <a:r>
              <a:rPr lang="en-US" altLang="en-US" sz="1900" dirty="0"/>
              <a:t>)</a:t>
            </a:r>
          </a:p>
        </p:txBody>
      </p:sp>
    </p:spTree>
    <p:extLst>
      <p:ext uri="{BB962C8B-B14F-4D97-AF65-F5344CB8AC3E}">
        <p14:creationId xmlns:p14="http://schemas.microsoft.com/office/powerpoint/2010/main" val="130062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25400"/>
            <a:ext cx="7772400" cy="1143000"/>
          </a:xfrm>
        </p:spPr>
        <p:txBody>
          <a:bodyPr/>
          <a:lstStyle/>
          <a:p>
            <a:r>
              <a:rPr lang="en-US" altLang="en-US" dirty="0">
                <a:cs typeface="Times New Roman" panose="02020603050405020304" pitchFamily="18" charset="0"/>
              </a:rPr>
              <a:t>(2) Breadth First Search (BFS)</a:t>
            </a:r>
            <a:endParaRPr lang="en-US" altLang="en-US" dirty="0">
              <a:latin typeface="Courier New" panose="02070309020205020404" pitchFamily="49" charset="0"/>
              <a:cs typeface="Courier New" panose="02070309020205020404" pitchFamily="49" charset="0"/>
            </a:endParaRPr>
          </a:p>
        </p:txBody>
      </p:sp>
      <p:sp>
        <p:nvSpPr>
          <p:cNvPr id="31747" name="Rectangle 3"/>
          <p:cNvSpPr>
            <a:spLocks noGrp="1" noChangeArrowheads="1"/>
          </p:cNvSpPr>
          <p:nvPr>
            <p:ph idx="1"/>
          </p:nvPr>
        </p:nvSpPr>
        <p:spPr>
          <a:xfrm>
            <a:off x="685800" y="1066800"/>
            <a:ext cx="7924800" cy="5029200"/>
          </a:xfrm>
        </p:spPr>
        <p:txBody>
          <a:bodyPr>
            <a:noAutofit/>
          </a:bodyPr>
          <a:lstStyle/>
          <a:p>
            <a:r>
              <a:rPr lang="en-US" altLang="en-US" sz="2800" dirty="0">
                <a:solidFill>
                  <a:srgbClr val="00B050"/>
                </a:solidFill>
                <a:cs typeface="Times New Roman" panose="02020603050405020304" pitchFamily="18" charset="0"/>
              </a:rPr>
              <a:t>What is the idea behind BFS?</a:t>
            </a:r>
            <a:endParaRPr lang="en-US" altLang="en-US" sz="2800" dirty="0">
              <a:solidFill>
                <a:srgbClr val="00B050"/>
              </a:solidFill>
              <a:latin typeface="Courier New" panose="02070309020205020404" pitchFamily="49" charset="0"/>
              <a:cs typeface="Courier New" panose="02070309020205020404" pitchFamily="49" charset="0"/>
            </a:endParaRPr>
          </a:p>
          <a:p>
            <a:pPr lvl="1"/>
            <a:r>
              <a:rPr lang="en-US" altLang="en-US" sz="2400" dirty="0"/>
              <a:t>Visit </a:t>
            </a:r>
            <a:r>
              <a:rPr lang="en-US" altLang="en-US" sz="2400" b="1" dirty="0"/>
              <a:t>all vertices adjacent </a:t>
            </a:r>
            <a:r>
              <a:rPr lang="en-US" altLang="en-US" sz="2400" dirty="0"/>
              <a:t>to vertex before going forward</a:t>
            </a:r>
          </a:p>
          <a:p>
            <a:pPr lvl="1"/>
            <a:r>
              <a:rPr lang="en-US" altLang="en-US" sz="2400" dirty="0">
                <a:cs typeface="Times New Roman" panose="02020603050405020304" pitchFamily="18" charset="0"/>
              </a:rPr>
              <a:t>Back up </a:t>
            </a:r>
            <a:r>
              <a:rPr lang="en-US" altLang="en-US" sz="2400" i="1" dirty="0">
                <a:cs typeface="Times New Roman" panose="02020603050405020304" pitchFamily="18" charset="0"/>
              </a:rPr>
              <a:t>as </a:t>
            </a:r>
            <a:r>
              <a:rPr lang="en-US" altLang="en-US" sz="2400" b="1" i="1" dirty="0">
                <a:solidFill>
                  <a:srgbClr val="C00000"/>
                </a:solidFill>
                <a:cs typeface="Times New Roman" panose="02020603050405020304" pitchFamily="18" charset="0"/>
              </a:rPr>
              <a:t>far as possible </a:t>
            </a:r>
            <a:r>
              <a:rPr lang="en-US" altLang="en-US" sz="2400" dirty="0">
                <a:cs typeface="Times New Roman" panose="02020603050405020304" pitchFamily="18" charset="0"/>
              </a:rPr>
              <a:t>when you reach a "dead end" (i.e.,  next vertex has been "marked" or there is no next vertex)</a:t>
            </a:r>
          </a:p>
          <a:p>
            <a:r>
              <a:rPr lang="en-US" sz="2400" dirty="0"/>
              <a:t>The breadth first traversal of a graph is similar to traversing a </a:t>
            </a:r>
            <a:r>
              <a:rPr lang="en-US" sz="2400" b="1" dirty="0"/>
              <a:t>binary tree level by level </a:t>
            </a:r>
            <a:r>
              <a:rPr lang="en-US" sz="2400" dirty="0"/>
              <a:t>(the nodes at each level are visited from left to right). All nodes at any level, </a:t>
            </a:r>
            <a:r>
              <a:rPr lang="en-US" sz="2400" dirty="0" err="1"/>
              <a:t>i</a:t>
            </a:r>
            <a:r>
              <a:rPr lang="en-US" sz="2400" dirty="0"/>
              <a:t>, are visited before visiting the nodes at level </a:t>
            </a:r>
            <a:r>
              <a:rPr lang="en-US" sz="2400" dirty="0" err="1"/>
              <a:t>i</a:t>
            </a:r>
            <a:r>
              <a:rPr lang="en-US" sz="2400" i="1" dirty="0"/>
              <a:t> </a:t>
            </a:r>
            <a:r>
              <a:rPr lang="en-US" sz="2400" dirty="0"/>
              <a:t>+ 1. </a:t>
            </a:r>
          </a:p>
          <a:p>
            <a:r>
              <a:rPr lang="en-US" sz="2400" dirty="0"/>
              <a:t>As in the case of depth first traversal, because it might not be possible to traverse the entire graph from a single vertex, the breadth first traversal also traverses the graph from each vertex that is not visited</a:t>
            </a:r>
            <a:r>
              <a:rPr lang="en-US" sz="2400"/>
              <a:t>. </a:t>
            </a:r>
          </a:p>
          <a:p>
            <a:r>
              <a:rPr lang="en-US" sz="2400"/>
              <a:t>To </a:t>
            </a:r>
            <a:r>
              <a:rPr lang="en-US" sz="2400" dirty="0"/>
              <a:t>implement the breadth first search algorithm, we use a </a:t>
            </a:r>
            <a:r>
              <a:rPr lang="en-US" sz="2400" b="1" dirty="0">
                <a:solidFill>
                  <a:srgbClr val="C00000"/>
                </a:solidFill>
              </a:rPr>
              <a:t>queue</a:t>
            </a:r>
            <a:r>
              <a:rPr lang="en-US" sz="2400" b="1" dirty="0"/>
              <a:t>. </a:t>
            </a:r>
            <a:endParaRPr lang="en-US" altLang="en-US" sz="2400" b="1" dirty="0"/>
          </a:p>
          <a:p>
            <a:endParaRPr lang="en-US"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ltLang="en-US"/>
              <a:t>BFS for general graphs</a:t>
            </a:r>
          </a:p>
        </p:txBody>
      </p:sp>
      <p:sp>
        <p:nvSpPr>
          <p:cNvPr id="391171" name="Rectangle 3"/>
          <p:cNvSpPr>
            <a:spLocks noGrp="1" noChangeArrowheads="1"/>
          </p:cNvSpPr>
          <p:nvPr>
            <p:ph type="body" idx="1"/>
          </p:nvPr>
        </p:nvSpPr>
        <p:spPr>
          <a:xfrm>
            <a:off x="304800" y="939800"/>
            <a:ext cx="9144000" cy="3365500"/>
          </a:xfrm>
        </p:spPr>
        <p:txBody>
          <a:bodyPr>
            <a:normAutofit/>
          </a:bodyPr>
          <a:lstStyle/>
          <a:p>
            <a:r>
              <a:rPr lang="en-US" altLang="en-US" sz="2800" dirty="0"/>
              <a:t>This version assumes vertices have two children </a:t>
            </a:r>
          </a:p>
          <a:p>
            <a:pPr lvl="1"/>
            <a:r>
              <a:rPr lang="en-US" altLang="en-US" sz="2400" dirty="0"/>
              <a:t>left, right</a:t>
            </a:r>
          </a:p>
          <a:p>
            <a:pPr lvl="1"/>
            <a:r>
              <a:rPr lang="en-US" altLang="en-US" sz="2400" dirty="0"/>
              <a:t>This is trivial to fix</a:t>
            </a:r>
          </a:p>
          <a:p>
            <a:r>
              <a:rPr lang="en-US" altLang="en-US" sz="2800" dirty="0"/>
              <a:t>But still not good for general graphs</a:t>
            </a:r>
          </a:p>
          <a:p>
            <a:r>
              <a:rPr lang="en-US" altLang="en-US" sz="2800" dirty="0">
                <a:solidFill>
                  <a:srgbClr val="C00000"/>
                </a:solidFill>
              </a:rPr>
              <a:t>It does not handle cycles</a:t>
            </a:r>
          </a:p>
          <a:p>
            <a:pPr>
              <a:buFont typeface="Wingdings" panose="05000000000000000000" pitchFamily="2" charset="2"/>
              <a:buNone/>
            </a:pPr>
            <a:endParaRPr lang="en-US" altLang="en-US" sz="2800" dirty="0"/>
          </a:p>
          <a:p>
            <a:endParaRPr lang="en-US" altLang="en-US" sz="2800" u="sng" dirty="0"/>
          </a:p>
        </p:txBody>
      </p:sp>
    </p:spTree>
    <p:extLst>
      <p:ext uri="{BB962C8B-B14F-4D97-AF65-F5344CB8AC3E}">
        <p14:creationId xmlns:p14="http://schemas.microsoft.com/office/powerpoint/2010/main" val="2676618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p:cNvSpPr>
            <a:spLocks noGrp="1" noChangeArrowheads="1"/>
          </p:cNvSpPr>
          <p:nvPr>
            <p:ph type="body" idx="1"/>
          </p:nvPr>
        </p:nvSpPr>
        <p:spPr>
          <a:xfrm>
            <a:off x="457200" y="4324350"/>
            <a:ext cx="8229600" cy="901700"/>
          </a:xfrm>
        </p:spPr>
        <p:txBody>
          <a:bodyPr>
            <a:normAutofit/>
          </a:bodyPr>
          <a:lstStyle/>
          <a:p>
            <a:pPr>
              <a:buFont typeface="Wingdings" panose="05000000000000000000" pitchFamily="2" charset="2"/>
              <a:buNone/>
            </a:pPr>
            <a:r>
              <a:rPr lang="en-US" altLang="en-US" sz="2400" dirty="0"/>
              <a:t>Start with A.  Put in the queue (marked </a:t>
            </a:r>
            <a:r>
              <a:rPr lang="en-US" altLang="en-US" sz="2400" dirty="0">
                <a:solidFill>
                  <a:srgbClr val="FF0000"/>
                </a:solidFill>
              </a:rPr>
              <a:t>red</a:t>
            </a:r>
            <a:r>
              <a:rPr lang="en-US" altLang="en-US" sz="2400" dirty="0"/>
              <a:t>)</a:t>
            </a:r>
          </a:p>
        </p:txBody>
      </p:sp>
      <p:grpSp>
        <p:nvGrpSpPr>
          <p:cNvPr id="392196" name="Group 4"/>
          <p:cNvGrpSpPr>
            <a:grpSpLocks/>
          </p:cNvGrpSpPr>
          <p:nvPr/>
        </p:nvGrpSpPr>
        <p:grpSpPr bwMode="auto">
          <a:xfrm>
            <a:off x="3851275" y="723900"/>
            <a:ext cx="1081088" cy="792163"/>
            <a:chOff x="2517" y="1434"/>
            <a:chExt cx="681" cy="499"/>
          </a:xfrm>
        </p:grpSpPr>
        <p:sp>
          <p:nvSpPr>
            <p:cNvPr id="392197" name="Oval 5"/>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198" name="Text Box 6"/>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392199" name="Group 7"/>
          <p:cNvGrpSpPr>
            <a:grpSpLocks/>
          </p:cNvGrpSpPr>
          <p:nvPr/>
        </p:nvGrpSpPr>
        <p:grpSpPr bwMode="auto">
          <a:xfrm>
            <a:off x="1403350" y="1444625"/>
            <a:ext cx="1081088" cy="792163"/>
            <a:chOff x="2517" y="1434"/>
            <a:chExt cx="681" cy="499"/>
          </a:xfrm>
        </p:grpSpPr>
        <p:sp>
          <p:nvSpPr>
            <p:cNvPr id="392200" name="Oval 8"/>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201" name="Text Box 9"/>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grpSp>
      <p:grpSp>
        <p:nvGrpSpPr>
          <p:cNvPr id="392202" name="Group 10"/>
          <p:cNvGrpSpPr>
            <a:grpSpLocks/>
          </p:cNvGrpSpPr>
          <p:nvPr/>
        </p:nvGrpSpPr>
        <p:grpSpPr bwMode="auto">
          <a:xfrm>
            <a:off x="539750" y="2381250"/>
            <a:ext cx="1081088" cy="792163"/>
            <a:chOff x="2517" y="1434"/>
            <a:chExt cx="681" cy="499"/>
          </a:xfrm>
        </p:grpSpPr>
        <p:sp>
          <p:nvSpPr>
            <p:cNvPr id="392203" name="Oval 11"/>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204" name="Text Box 12"/>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392205" name="Group 13"/>
          <p:cNvGrpSpPr>
            <a:grpSpLocks/>
          </p:cNvGrpSpPr>
          <p:nvPr/>
        </p:nvGrpSpPr>
        <p:grpSpPr bwMode="auto">
          <a:xfrm>
            <a:off x="2339975" y="2308225"/>
            <a:ext cx="1081088" cy="792163"/>
            <a:chOff x="2517" y="1434"/>
            <a:chExt cx="681" cy="499"/>
          </a:xfrm>
        </p:grpSpPr>
        <p:sp>
          <p:nvSpPr>
            <p:cNvPr id="392206" name="Oval 1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207" name="Text Box 15"/>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392208" name="Group 16"/>
          <p:cNvGrpSpPr>
            <a:grpSpLocks/>
          </p:cNvGrpSpPr>
          <p:nvPr/>
        </p:nvGrpSpPr>
        <p:grpSpPr bwMode="auto">
          <a:xfrm>
            <a:off x="6299200" y="1444625"/>
            <a:ext cx="1081088" cy="792163"/>
            <a:chOff x="2517" y="1434"/>
            <a:chExt cx="681" cy="499"/>
          </a:xfrm>
        </p:grpSpPr>
        <p:sp>
          <p:nvSpPr>
            <p:cNvPr id="392209" name="Oval 1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210" name="Text Box 1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392211" name="Group 19"/>
          <p:cNvGrpSpPr>
            <a:grpSpLocks/>
          </p:cNvGrpSpPr>
          <p:nvPr/>
        </p:nvGrpSpPr>
        <p:grpSpPr bwMode="auto">
          <a:xfrm>
            <a:off x="4714875" y="2308225"/>
            <a:ext cx="1081088" cy="792163"/>
            <a:chOff x="2517" y="1434"/>
            <a:chExt cx="681" cy="499"/>
          </a:xfrm>
        </p:grpSpPr>
        <p:sp>
          <p:nvSpPr>
            <p:cNvPr id="392212" name="Oval 2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213" name="Text Box 21"/>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392217" name="Group 25"/>
          <p:cNvGrpSpPr>
            <a:grpSpLocks/>
          </p:cNvGrpSpPr>
          <p:nvPr/>
        </p:nvGrpSpPr>
        <p:grpSpPr bwMode="auto">
          <a:xfrm>
            <a:off x="5580063" y="3532188"/>
            <a:ext cx="1081087" cy="792162"/>
            <a:chOff x="2517" y="1434"/>
            <a:chExt cx="681" cy="499"/>
          </a:xfrm>
        </p:grpSpPr>
        <p:sp>
          <p:nvSpPr>
            <p:cNvPr id="392218" name="Oval 2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219" name="Text Box 27"/>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392223" name="Line 31"/>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24" name="Line 32"/>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25" name="Line 33"/>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26" name="Line 34"/>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27" name="Line 35"/>
          <p:cNvSpPr>
            <a:spLocks noChangeShapeType="1"/>
          </p:cNvSpPr>
          <p:nvPr/>
        </p:nvSpPr>
        <p:spPr bwMode="auto">
          <a:xfrm>
            <a:off x="5435600" y="3100388"/>
            <a:ext cx="287338"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28" name="Line 36"/>
          <p:cNvSpPr>
            <a:spLocks noChangeShapeType="1"/>
          </p:cNvSpPr>
          <p:nvPr/>
        </p:nvSpPr>
        <p:spPr bwMode="auto">
          <a:xfrm flipH="1" flipV="1">
            <a:off x="3419475" y="2884488"/>
            <a:ext cx="208915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29" name="Line 37"/>
          <p:cNvSpPr>
            <a:spLocks noChangeShapeType="1"/>
          </p:cNvSpPr>
          <p:nvPr/>
        </p:nvSpPr>
        <p:spPr bwMode="auto">
          <a:xfrm>
            <a:off x="2195513" y="2163763"/>
            <a:ext cx="287337"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30" name="Line 38"/>
          <p:cNvSpPr>
            <a:spLocks noChangeShapeType="1"/>
          </p:cNvSpPr>
          <p:nvPr/>
        </p:nvSpPr>
        <p:spPr bwMode="auto">
          <a:xfrm flipH="1">
            <a:off x="1403350" y="2236788"/>
            <a:ext cx="287338"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2231" name="Rectangle 39"/>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a:t>
            </a:r>
          </a:p>
        </p:txBody>
      </p:sp>
    </p:spTree>
    <p:extLst>
      <p:ext uri="{BB962C8B-B14F-4D97-AF65-F5344CB8AC3E}">
        <p14:creationId xmlns:p14="http://schemas.microsoft.com/office/powerpoint/2010/main" val="3838848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57200" y="4324350"/>
            <a:ext cx="8229600" cy="901700"/>
          </a:xfrm>
        </p:spPr>
        <p:txBody>
          <a:bodyPr>
            <a:normAutofit/>
          </a:bodyPr>
          <a:lstStyle/>
          <a:p>
            <a:pPr>
              <a:buFont typeface="Wingdings" panose="05000000000000000000" pitchFamily="2" charset="2"/>
              <a:buNone/>
            </a:pPr>
            <a:r>
              <a:rPr lang="en-US" altLang="en-US" sz="2400" dirty="0"/>
              <a:t>B and E are next</a:t>
            </a:r>
          </a:p>
        </p:txBody>
      </p:sp>
      <p:grpSp>
        <p:nvGrpSpPr>
          <p:cNvPr id="393220" name="Group 4"/>
          <p:cNvGrpSpPr>
            <a:grpSpLocks/>
          </p:cNvGrpSpPr>
          <p:nvPr/>
        </p:nvGrpSpPr>
        <p:grpSpPr bwMode="auto">
          <a:xfrm>
            <a:off x="3851275" y="723900"/>
            <a:ext cx="1081088" cy="792163"/>
            <a:chOff x="2517" y="1434"/>
            <a:chExt cx="681" cy="499"/>
          </a:xfrm>
        </p:grpSpPr>
        <p:sp>
          <p:nvSpPr>
            <p:cNvPr id="393221" name="Oval 5"/>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22" name="Text Box 6"/>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grpSp>
      <p:grpSp>
        <p:nvGrpSpPr>
          <p:cNvPr id="393223" name="Group 7"/>
          <p:cNvGrpSpPr>
            <a:grpSpLocks/>
          </p:cNvGrpSpPr>
          <p:nvPr/>
        </p:nvGrpSpPr>
        <p:grpSpPr bwMode="auto">
          <a:xfrm>
            <a:off x="1403350" y="1444625"/>
            <a:ext cx="1081088" cy="792163"/>
            <a:chOff x="2517" y="1434"/>
            <a:chExt cx="681" cy="499"/>
          </a:xfrm>
        </p:grpSpPr>
        <p:sp>
          <p:nvSpPr>
            <p:cNvPr id="393224" name="Oval 8"/>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25" name="Text Box 9"/>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393226" name="Group 10"/>
          <p:cNvGrpSpPr>
            <a:grpSpLocks/>
          </p:cNvGrpSpPr>
          <p:nvPr/>
        </p:nvGrpSpPr>
        <p:grpSpPr bwMode="auto">
          <a:xfrm>
            <a:off x="539750" y="2381250"/>
            <a:ext cx="1081088" cy="792163"/>
            <a:chOff x="2517" y="1434"/>
            <a:chExt cx="681" cy="499"/>
          </a:xfrm>
        </p:grpSpPr>
        <p:sp>
          <p:nvSpPr>
            <p:cNvPr id="393227" name="Oval 11"/>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28" name="Text Box 12"/>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393229" name="Group 13"/>
          <p:cNvGrpSpPr>
            <a:grpSpLocks/>
          </p:cNvGrpSpPr>
          <p:nvPr/>
        </p:nvGrpSpPr>
        <p:grpSpPr bwMode="auto">
          <a:xfrm>
            <a:off x="2339975" y="2308225"/>
            <a:ext cx="1081088" cy="792163"/>
            <a:chOff x="2517" y="1434"/>
            <a:chExt cx="681" cy="499"/>
          </a:xfrm>
        </p:grpSpPr>
        <p:sp>
          <p:nvSpPr>
            <p:cNvPr id="393230" name="Oval 1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31" name="Text Box 15"/>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393232" name="Group 16"/>
          <p:cNvGrpSpPr>
            <a:grpSpLocks/>
          </p:cNvGrpSpPr>
          <p:nvPr/>
        </p:nvGrpSpPr>
        <p:grpSpPr bwMode="auto">
          <a:xfrm>
            <a:off x="6299200" y="1444625"/>
            <a:ext cx="1081088" cy="792163"/>
            <a:chOff x="2517" y="1434"/>
            <a:chExt cx="681" cy="499"/>
          </a:xfrm>
        </p:grpSpPr>
        <p:sp>
          <p:nvSpPr>
            <p:cNvPr id="393233" name="Oval 1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34" name="Text Box 1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393235" name="Group 19"/>
          <p:cNvGrpSpPr>
            <a:grpSpLocks/>
          </p:cNvGrpSpPr>
          <p:nvPr/>
        </p:nvGrpSpPr>
        <p:grpSpPr bwMode="auto">
          <a:xfrm>
            <a:off x="4714875" y="2308225"/>
            <a:ext cx="1081088" cy="792163"/>
            <a:chOff x="2517" y="1434"/>
            <a:chExt cx="681" cy="499"/>
          </a:xfrm>
        </p:grpSpPr>
        <p:sp>
          <p:nvSpPr>
            <p:cNvPr id="393236" name="Oval 2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37" name="Text Box 21"/>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393238" name="Group 22"/>
          <p:cNvGrpSpPr>
            <a:grpSpLocks/>
          </p:cNvGrpSpPr>
          <p:nvPr/>
        </p:nvGrpSpPr>
        <p:grpSpPr bwMode="auto">
          <a:xfrm>
            <a:off x="5580063" y="3532188"/>
            <a:ext cx="1081087" cy="792162"/>
            <a:chOff x="2517" y="1434"/>
            <a:chExt cx="681" cy="499"/>
          </a:xfrm>
        </p:grpSpPr>
        <p:sp>
          <p:nvSpPr>
            <p:cNvPr id="393239" name="Oval 2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240" name="Text Box 24"/>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393241" name="Line 25"/>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2" name="Line 26"/>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3" name="Line 27"/>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4" name="Line 28"/>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5" name="Line 29"/>
          <p:cNvSpPr>
            <a:spLocks noChangeShapeType="1"/>
          </p:cNvSpPr>
          <p:nvPr/>
        </p:nvSpPr>
        <p:spPr bwMode="auto">
          <a:xfrm>
            <a:off x="5435600" y="3100388"/>
            <a:ext cx="287338"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6" name="Line 30"/>
          <p:cNvSpPr>
            <a:spLocks noChangeShapeType="1"/>
          </p:cNvSpPr>
          <p:nvPr/>
        </p:nvSpPr>
        <p:spPr bwMode="auto">
          <a:xfrm flipH="1" flipV="1">
            <a:off x="3419475" y="2884488"/>
            <a:ext cx="208915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7" name="Line 31"/>
          <p:cNvSpPr>
            <a:spLocks noChangeShapeType="1"/>
          </p:cNvSpPr>
          <p:nvPr/>
        </p:nvSpPr>
        <p:spPr bwMode="auto">
          <a:xfrm>
            <a:off x="2195513" y="2163763"/>
            <a:ext cx="287337"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48" name="Line 32"/>
          <p:cNvSpPr>
            <a:spLocks noChangeShapeType="1"/>
          </p:cNvSpPr>
          <p:nvPr/>
        </p:nvSpPr>
        <p:spPr bwMode="auto">
          <a:xfrm flipH="1">
            <a:off x="1403350" y="2236788"/>
            <a:ext cx="287338"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3250" name="Rectangle 34"/>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bg2"/>
                </a:solidFill>
              </a:rPr>
              <a:t>A</a:t>
            </a:r>
            <a:r>
              <a:rPr lang="en-US" altLang="en-US"/>
              <a:t> B E</a:t>
            </a:r>
          </a:p>
        </p:txBody>
      </p:sp>
    </p:spTree>
    <p:extLst>
      <p:ext uri="{BB962C8B-B14F-4D97-AF65-F5344CB8AC3E}">
        <p14:creationId xmlns:p14="http://schemas.microsoft.com/office/powerpoint/2010/main" val="2911314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3" name="Rectangle 3"/>
          <p:cNvSpPr>
            <a:spLocks noGrp="1" noChangeArrowheads="1"/>
          </p:cNvSpPr>
          <p:nvPr>
            <p:ph type="body" idx="1"/>
          </p:nvPr>
        </p:nvSpPr>
        <p:spPr>
          <a:xfrm>
            <a:off x="457200" y="4324350"/>
            <a:ext cx="8229600" cy="1008063"/>
          </a:xfrm>
        </p:spPr>
        <p:txBody>
          <a:bodyPr>
            <a:normAutofit/>
          </a:bodyPr>
          <a:lstStyle/>
          <a:p>
            <a:pPr>
              <a:buFont typeface="Wingdings" panose="05000000000000000000" pitchFamily="2" charset="2"/>
              <a:buNone/>
            </a:pPr>
            <a:r>
              <a:rPr lang="en-US" altLang="en-US" sz="2400" dirty="0"/>
              <a:t>When we go to B, we put G and C in the queue</a:t>
            </a:r>
          </a:p>
          <a:p>
            <a:pPr>
              <a:buFont typeface="Wingdings" panose="05000000000000000000" pitchFamily="2" charset="2"/>
              <a:buNone/>
            </a:pPr>
            <a:r>
              <a:rPr lang="en-US" altLang="en-US" sz="2400" dirty="0"/>
              <a:t>When we go to E, we put D and F in the queue</a:t>
            </a:r>
          </a:p>
        </p:txBody>
      </p:sp>
      <p:grpSp>
        <p:nvGrpSpPr>
          <p:cNvPr id="394244" name="Group 4"/>
          <p:cNvGrpSpPr>
            <a:grpSpLocks/>
          </p:cNvGrpSpPr>
          <p:nvPr/>
        </p:nvGrpSpPr>
        <p:grpSpPr bwMode="auto">
          <a:xfrm>
            <a:off x="3851275" y="723900"/>
            <a:ext cx="1081088" cy="792163"/>
            <a:chOff x="2517" y="1434"/>
            <a:chExt cx="681" cy="499"/>
          </a:xfrm>
        </p:grpSpPr>
        <p:sp>
          <p:nvSpPr>
            <p:cNvPr id="394245" name="Oval 5"/>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46" name="Text Box 6"/>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grpSp>
      <p:grpSp>
        <p:nvGrpSpPr>
          <p:cNvPr id="394247" name="Group 7"/>
          <p:cNvGrpSpPr>
            <a:grpSpLocks/>
          </p:cNvGrpSpPr>
          <p:nvPr/>
        </p:nvGrpSpPr>
        <p:grpSpPr bwMode="auto">
          <a:xfrm>
            <a:off x="1403350" y="1444625"/>
            <a:ext cx="1081088" cy="792163"/>
            <a:chOff x="2517" y="1434"/>
            <a:chExt cx="681" cy="499"/>
          </a:xfrm>
        </p:grpSpPr>
        <p:sp>
          <p:nvSpPr>
            <p:cNvPr id="394248" name="Oval 8"/>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49" name="Text Box 9"/>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394250" name="Group 10"/>
          <p:cNvGrpSpPr>
            <a:grpSpLocks/>
          </p:cNvGrpSpPr>
          <p:nvPr/>
        </p:nvGrpSpPr>
        <p:grpSpPr bwMode="auto">
          <a:xfrm>
            <a:off x="539750" y="2381250"/>
            <a:ext cx="1081088" cy="792163"/>
            <a:chOff x="2517" y="1434"/>
            <a:chExt cx="681" cy="499"/>
          </a:xfrm>
        </p:grpSpPr>
        <p:sp>
          <p:nvSpPr>
            <p:cNvPr id="394251" name="Oval 11"/>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2" name="Text Box 12"/>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394253" name="Group 13"/>
          <p:cNvGrpSpPr>
            <a:grpSpLocks/>
          </p:cNvGrpSpPr>
          <p:nvPr/>
        </p:nvGrpSpPr>
        <p:grpSpPr bwMode="auto">
          <a:xfrm>
            <a:off x="2339975" y="2308225"/>
            <a:ext cx="1081088" cy="792163"/>
            <a:chOff x="2517" y="1434"/>
            <a:chExt cx="681" cy="499"/>
          </a:xfrm>
        </p:grpSpPr>
        <p:sp>
          <p:nvSpPr>
            <p:cNvPr id="394254" name="Oval 1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5" name="Text Box 15"/>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394256" name="Group 16"/>
          <p:cNvGrpSpPr>
            <a:grpSpLocks/>
          </p:cNvGrpSpPr>
          <p:nvPr/>
        </p:nvGrpSpPr>
        <p:grpSpPr bwMode="auto">
          <a:xfrm>
            <a:off x="6299200" y="1444625"/>
            <a:ext cx="1081088" cy="792163"/>
            <a:chOff x="2517" y="1434"/>
            <a:chExt cx="681" cy="499"/>
          </a:xfrm>
        </p:grpSpPr>
        <p:sp>
          <p:nvSpPr>
            <p:cNvPr id="394257" name="Oval 1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58" name="Text Box 1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394259" name="Group 19"/>
          <p:cNvGrpSpPr>
            <a:grpSpLocks/>
          </p:cNvGrpSpPr>
          <p:nvPr/>
        </p:nvGrpSpPr>
        <p:grpSpPr bwMode="auto">
          <a:xfrm>
            <a:off x="4714875" y="2308225"/>
            <a:ext cx="1081088" cy="792163"/>
            <a:chOff x="2517" y="1434"/>
            <a:chExt cx="681" cy="499"/>
          </a:xfrm>
        </p:grpSpPr>
        <p:sp>
          <p:nvSpPr>
            <p:cNvPr id="394260" name="Oval 2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61" name="Text Box 21"/>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394262" name="Group 22"/>
          <p:cNvGrpSpPr>
            <a:grpSpLocks/>
          </p:cNvGrpSpPr>
          <p:nvPr/>
        </p:nvGrpSpPr>
        <p:grpSpPr bwMode="auto">
          <a:xfrm>
            <a:off x="5580063" y="3532188"/>
            <a:ext cx="1081087" cy="792162"/>
            <a:chOff x="2517" y="1434"/>
            <a:chExt cx="681" cy="499"/>
          </a:xfrm>
        </p:grpSpPr>
        <p:sp>
          <p:nvSpPr>
            <p:cNvPr id="394263" name="Oval 2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64" name="Text Box 24"/>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394265" name="Line 25"/>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66" name="Line 26"/>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67" name="Line 27"/>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68" name="Line 28"/>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69" name="Line 29"/>
          <p:cNvSpPr>
            <a:spLocks noChangeShapeType="1"/>
          </p:cNvSpPr>
          <p:nvPr/>
        </p:nvSpPr>
        <p:spPr bwMode="auto">
          <a:xfrm>
            <a:off x="5435600" y="3100388"/>
            <a:ext cx="287338"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70" name="Line 30"/>
          <p:cNvSpPr>
            <a:spLocks noChangeShapeType="1"/>
          </p:cNvSpPr>
          <p:nvPr/>
        </p:nvSpPr>
        <p:spPr bwMode="auto">
          <a:xfrm flipH="1" flipV="1">
            <a:off x="3419475" y="2884488"/>
            <a:ext cx="2089150"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71" name="Line 31"/>
          <p:cNvSpPr>
            <a:spLocks noChangeShapeType="1"/>
          </p:cNvSpPr>
          <p:nvPr/>
        </p:nvSpPr>
        <p:spPr bwMode="auto">
          <a:xfrm>
            <a:off x="2195513" y="2163763"/>
            <a:ext cx="287337" cy="2174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72" name="Line 32"/>
          <p:cNvSpPr>
            <a:spLocks noChangeShapeType="1"/>
          </p:cNvSpPr>
          <p:nvPr/>
        </p:nvSpPr>
        <p:spPr bwMode="auto">
          <a:xfrm flipH="1">
            <a:off x="1403350" y="2236788"/>
            <a:ext cx="287338"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4274" name="Rectangle 34"/>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bg2"/>
                </a:solidFill>
              </a:rPr>
              <a:t>A</a:t>
            </a:r>
            <a:r>
              <a:rPr lang="en-US" altLang="en-US"/>
              <a:t> B E C G D F</a:t>
            </a:r>
          </a:p>
        </p:txBody>
      </p:sp>
    </p:spTree>
    <p:extLst>
      <p:ext uri="{BB962C8B-B14F-4D97-AF65-F5344CB8AC3E}">
        <p14:creationId xmlns:p14="http://schemas.microsoft.com/office/powerpoint/2010/main" val="1294019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Rectangle 3"/>
          <p:cNvSpPr>
            <a:spLocks noGrp="1" noChangeArrowheads="1"/>
          </p:cNvSpPr>
          <p:nvPr>
            <p:ph type="body" idx="1"/>
          </p:nvPr>
        </p:nvSpPr>
        <p:spPr>
          <a:xfrm>
            <a:off x="457200" y="4324350"/>
            <a:ext cx="8229600" cy="1008063"/>
          </a:xfrm>
        </p:spPr>
        <p:txBody>
          <a:bodyPr>
            <a:normAutofit/>
          </a:bodyPr>
          <a:lstStyle/>
          <a:p>
            <a:pPr>
              <a:buFont typeface="Wingdings" panose="05000000000000000000" pitchFamily="2" charset="2"/>
              <a:buNone/>
            </a:pPr>
            <a:r>
              <a:rPr lang="en-US" altLang="en-US" sz="2400" dirty="0"/>
              <a:t>When we go to B, we put G and C in the queue</a:t>
            </a:r>
          </a:p>
          <a:p>
            <a:pPr>
              <a:buFont typeface="Wingdings" panose="05000000000000000000" pitchFamily="2" charset="2"/>
              <a:buNone/>
            </a:pPr>
            <a:r>
              <a:rPr lang="en-US" altLang="en-US" sz="2400" dirty="0"/>
              <a:t>When we go to E, we put D and F in the queue</a:t>
            </a:r>
          </a:p>
        </p:txBody>
      </p:sp>
      <p:grpSp>
        <p:nvGrpSpPr>
          <p:cNvPr id="395268" name="Group 4"/>
          <p:cNvGrpSpPr>
            <a:grpSpLocks/>
          </p:cNvGrpSpPr>
          <p:nvPr/>
        </p:nvGrpSpPr>
        <p:grpSpPr bwMode="auto">
          <a:xfrm>
            <a:off x="3851275" y="723900"/>
            <a:ext cx="1081088" cy="792163"/>
            <a:chOff x="2517" y="1434"/>
            <a:chExt cx="681" cy="499"/>
          </a:xfrm>
        </p:grpSpPr>
        <p:sp>
          <p:nvSpPr>
            <p:cNvPr id="395269" name="Oval 5"/>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0" name="Text Box 6"/>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grpSp>
      <p:grpSp>
        <p:nvGrpSpPr>
          <p:cNvPr id="395271" name="Group 7"/>
          <p:cNvGrpSpPr>
            <a:grpSpLocks/>
          </p:cNvGrpSpPr>
          <p:nvPr/>
        </p:nvGrpSpPr>
        <p:grpSpPr bwMode="auto">
          <a:xfrm>
            <a:off x="1403350" y="1444625"/>
            <a:ext cx="1081088" cy="792163"/>
            <a:chOff x="2517" y="1434"/>
            <a:chExt cx="681" cy="499"/>
          </a:xfrm>
        </p:grpSpPr>
        <p:sp>
          <p:nvSpPr>
            <p:cNvPr id="395272" name="Oval 8"/>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3" name="Text Box 9"/>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grpSp>
      <p:grpSp>
        <p:nvGrpSpPr>
          <p:cNvPr id="395274" name="Group 10"/>
          <p:cNvGrpSpPr>
            <a:grpSpLocks/>
          </p:cNvGrpSpPr>
          <p:nvPr/>
        </p:nvGrpSpPr>
        <p:grpSpPr bwMode="auto">
          <a:xfrm>
            <a:off x="539750" y="2381250"/>
            <a:ext cx="1081088" cy="792163"/>
            <a:chOff x="2517" y="1434"/>
            <a:chExt cx="681" cy="499"/>
          </a:xfrm>
        </p:grpSpPr>
        <p:sp>
          <p:nvSpPr>
            <p:cNvPr id="395275" name="Oval 11"/>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6" name="Text Box 12"/>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395277" name="Group 13"/>
          <p:cNvGrpSpPr>
            <a:grpSpLocks/>
          </p:cNvGrpSpPr>
          <p:nvPr/>
        </p:nvGrpSpPr>
        <p:grpSpPr bwMode="auto">
          <a:xfrm>
            <a:off x="2339975" y="2308225"/>
            <a:ext cx="1081088" cy="792163"/>
            <a:chOff x="2517" y="1434"/>
            <a:chExt cx="681" cy="499"/>
          </a:xfrm>
        </p:grpSpPr>
        <p:sp>
          <p:nvSpPr>
            <p:cNvPr id="395278" name="Oval 1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9" name="Text Box 15"/>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395280" name="Group 16"/>
          <p:cNvGrpSpPr>
            <a:grpSpLocks/>
          </p:cNvGrpSpPr>
          <p:nvPr/>
        </p:nvGrpSpPr>
        <p:grpSpPr bwMode="auto">
          <a:xfrm>
            <a:off x="6299200" y="1444625"/>
            <a:ext cx="1081088" cy="792163"/>
            <a:chOff x="2517" y="1434"/>
            <a:chExt cx="681" cy="499"/>
          </a:xfrm>
        </p:grpSpPr>
        <p:sp>
          <p:nvSpPr>
            <p:cNvPr id="395281" name="Oval 1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82" name="Text Box 1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395283" name="Group 19"/>
          <p:cNvGrpSpPr>
            <a:grpSpLocks/>
          </p:cNvGrpSpPr>
          <p:nvPr/>
        </p:nvGrpSpPr>
        <p:grpSpPr bwMode="auto">
          <a:xfrm>
            <a:off x="4714875" y="2308225"/>
            <a:ext cx="1081088" cy="792163"/>
            <a:chOff x="2517" y="1434"/>
            <a:chExt cx="681" cy="499"/>
          </a:xfrm>
        </p:grpSpPr>
        <p:sp>
          <p:nvSpPr>
            <p:cNvPr id="395284" name="Oval 2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85" name="Text Box 21"/>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395286" name="Group 22"/>
          <p:cNvGrpSpPr>
            <a:grpSpLocks/>
          </p:cNvGrpSpPr>
          <p:nvPr/>
        </p:nvGrpSpPr>
        <p:grpSpPr bwMode="auto">
          <a:xfrm>
            <a:off x="5580063" y="3532188"/>
            <a:ext cx="1081087" cy="792162"/>
            <a:chOff x="2517" y="1434"/>
            <a:chExt cx="681" cy="499"/>
          </a:xfrm>
        </p:grpSpPr>
        <p:sp>
          <p:nvSpPr>
            <p:cNvPr id="395287" name="Oval 2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88" name="Text Box 24"/>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395289" name="Line 25"/>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0" name="Line 26"/>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1" name="Line 27"/>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2" name="Line 28"/>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3" name="Line 29"/>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4" name="Line 30"/>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5" name="Line 31"/>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6" name="Line 32"/>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5298" name="Rectangle 34"/>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bg2"/>
                </a:solidFill>
              </a:rPr>
              <a:t>A B E</a:t>
            </a:r>
            <a:r>
              <a:rPr lang="en-US" altLang="en-US"/>
              <a:t> C G D F</a:t>
            </a:r>
          </a:p>
        </p:txBody>
      </p:sp>
    </p:spTree>
    <p:extLst>
      <p:ext uri="{BB962C8B-B14F-4D97-AF65-F5344CB8AC3E}">
        <p14:creationId xmlns:p14="http://schemas.microsoft.com/office/powerpoint/2010/main" val="2204118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1" name="Rectangle 3"/>
          <p:cNvSpPr>
            <a:spLocks noGrp="1" noChangeArrowheads="1"/>
          </p:cNvSpPr>
          <p:nvPr>
            <p:ph type="body" idx="1"/>
          </p:nvPr>
        </p:nvSpPr>
        <p:spPr>
          <a:xfrm>
            <a:off x="457200" y="4324350"/>
            <a:ext cx="8229600" cy="1152525"/>
          </a:xfrm>
        </p:spPr>
        <p:txBody>
          <a:bodyPr>
            <a:normAutofit/>
          </a:bodyPr>
          <a:lstStyle/>
          <a:p>
            <a:pPr>
              <a:buFont typeface="Wingdings" panose="05000000000000000000" pitchFamily="2" charset="2"/>
              <a:buNone/>
            </a:pPr>
            <a:r>
              <a:rPr lang="en-US" altLang="en-US" sz="2400" dirty="0"/>
              <a:t>Suppose we now want to expand C.</a:t>
            </a:r>
          </a:p>
          <a:p>
            <a:pPr>
              <a:buFont typeface="Wingdings" panose="05000000000000000000" pitchFamily="2" charset="2"/>
              <a:buNone/>
            </a:pPr>
            <a:r>
              <a:rPr lang="en-US" altLang="en-US" sz="2400" b="1" dirty="0">
                <a:solidFill>
                  <a:srgbClr val="FF0000"/>
                </a:solidFill>
              </a:rPr>
              <a:t>We put F in the queue again!</a:t>
            </a:r>
          </a:p>
        </p:txBody>
      </p:sp>
      <p:grpSp>
        <p:nvGrpSpPr>
          <p:cNvPr id="396292" name="Group 4"/>
          <p:cNvGrpSpPr>
            <a:grpSpLocks/>
          </p:cNvGrpSpPr>
          <p:nvPr/>
        </p:nvGrpSpPr>
        <p:grpSpPr bwMode="auto">
          <a:xfrm>
            <a:off x="3851275" y="723900"/>
            <a:ext cx="1081088" cy="792163"/>
            <a:chOff x="2517" y="1434"/>
            <a:chExt cx="681" cy="499"/>
          </a:xfrm>
        </p:grpSpPr>
        <p:sp>
          <p:nvSpPr>
            <p:cNvPr id="396293" name="Oval 5"/>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294" name="Text Box 6"/>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grpSp>
      <p:grpSp>
        <p:nvGrpSpPr>
          <p:cNvPr id="396295" name="Group 7"/>
          <p:cNvGrpSpPr>
            <a:grpSpLocks/>
          </p:cNvGrpSpPr>
          <p:nvPr/>
        </p:nvGrpSpPr>
        <p:grpSpPr bwMode="auto">
          <a:xfrm>
            <a:off x="1403350" y="1444625"/>
            <a:ext cx="1081088" cy="792163"/>
            <a:chOff x="2517" y="1434"/>
            <a:chExt cx="681" cy="499"/>
          </a:xfrm>
        </p:grpSpPr>
        <p:sp>
          <p:nvSpPr>
            <p:cNvPr id="396296" name="Oval 8"/>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297" name="Text Box 9"/>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grpSp>
      <p:grpSp>
        <p:nvGrpSpPr>
          <p:cNvPr id="396298" name="Group 10"/>
          <p:cNvGrpSpPr>
            <a:grpSpLocks/>
          </p:cNvGrpSpPr>
          <p:nvPr/>
        </p:nvGrpSpPr>
        <p:grpSpPr bwMode="auto">
          <a:xfrm>
            <a:off x="539750" y="2381250"/>
            <a:ext cx="1081088" cy="792163"/>
            <a:chOff x="2517" y="1434"/>
            <a:chExt cx="681" cy="499"/>
          </a:xfrm>
        </p:grpSpPr>
        <p:sp>
          <p:nvSpPr>
            <p:cNvPr id="396299" name="Oval 11"/>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0" name="Text Box 12"/>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396301" name="Group 13"/>
          <p:cNvGrpSpPr>
            <a:grpSpLocks/>
          </p:cNvGrpSpPr>
          <p:nvPr/>
        </p:nvGrpSpPr>
        <p:grpSpPr bwMode="auto">
          <a:xfrm>
            <a:off x="2339975" y="2308225"/>
            <a:ext cx="1081088" cy="792163"/>
            <a:chOff x="2517" y="1434"/>
            <a:chExt cx="681" cy="499"/>
          </a:xfrm>
        </p:grpSpPr>
        <p:sp>
          <p:nvSpPr>
            <p:cNvPr id="396302" name="Oval 1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3" name="Text Box 15"/>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396304" name="Group 16"/>
          <p:cNvGrpSpPr>
            <a:grpSpLocks/>
          </p:cNvGrpSpPr>
          <p:nvPr/>
        </p:nvGrpSpPr>
        <p:grpSpPr bwMode="auto">
          <a:xfrm>
            <a:off x="6299200" y="1444625"/>
            <a:ext cx="1081088" cy="792163"/>
            <a:chOff x="2517" y="1434"/>
            <a:chExt cx="681" cy="499"/>
          </a:xfrm>
        </p:grpSpPr>
        <p:sp>
          <p:nvSpPr>
            <p:cNvPr id="396305" name="Oval 1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6" name="Text Box 1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396307" name="Group 19"/>
          <p:cNvGrpSpPr>
            <a:grpSpLocks/>
          </p:cNvGrpSpPr>
          <p:nvPr/>
        </p:nvGrpSpPr>
        <p:grpSpPr bwMode="auto">
          <a:xfrm>
            <a:off x="4714875" y="2308225"/>
            <a:ext cx="1081088" cy="792163"/>
            <a:chOff x="2517" y="1434"/>
            <a:chExt cx="681" cy="499"/>
          </a:xfrm>
        </p:grpSpPr>
        <p:sp>
          <p:nvSpPr>
            <p:cNvPr id="396308" name="Oval 2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9" name="Text Box 21"/>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396310" name="Group 22"/>
          <p:cNvGrpSpPr>
            <a:grpSpLocks/>
          </p:cNvGrpSpPr>
          <p:nvPr/>
        </p:nvGrpSpPr>
        <p:grpSpPr bwMode="auto">
          <a:xfrm>
            <a:off x="5580063" y="3532188"/>
            <a:ext cx="1081087" cy="792162"/>
            <a:chOff x="2517" y="1434"/>
            <a:chExt cx="681" cy="499"/>
          </a:xfrm>
        </p:grpSpPr>
        <p:sp>
          <p:nvSpPr>
            <p:cNvPr id="396311" name="Oval 2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12" name="Text Box 24"/>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396313" name="Line 25"/>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14" name="Line 26"/>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15" name="Line 27"/>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16" name="Line 28"/>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17" name="Line 29"/>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18" name="Line 30"/>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19" name="Line 31"/>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20" name="Line 32"/>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322" name="Rectangle 34"/>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bg2"/>
                </a:solidFill>
              </a:rPr>
              <a:t>A B E</a:t>
            </a:r>
            <a:r>
              <a:rPr lang="en-US" altLang="en-US"/>
              <a:t> </a:t>
            </a:r>
            <a:r>
              <a:rPr lang="en-US" altLang="en-US">
                <a:solidFill>
                  <a:schemeClr val="bg2"/>
                </a:solidFill>
              </a:rPr>
              <a:t>C</a:t>
            </a:r>
            <a:r>
              <a:rPr lang="en-US" altLang="en-US"/>
              <a:t> G D F F</a:t>
            </a:r>
          </a:p>
        </p:txBody>
      </p:sp>
    </p:spTree>
    <p:extLst>
      <p:ext uri="{BB962C8B-B14F-4D97-AF65-F5344CB8AC3E}">
        <p14:creationId xmlns:p14="http://schemas.microsoft.com/office/powerpoint/2010/main" val="3461819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en-US"/>
              <a:t>Generalizing BFS</a:t>
            </a:r>
          </a:p>
        </p:txBody>
      </p:sp>
      <p:sp>
        <p:nvSpPr>
          <p:cNvPr id="398339" name="Rectangle 3"/>
          <p:cNvSpPr>
            <a:spLocks noGrp="1" noChangeArrowheads="1"/>
          </p:cNvSpPr>
          <p:nvPr>
            <p:ph type="body" idx="1"/>
          </p:nvPr>
        </p:nvSpPr>
        <p:spPr>
          <a:xfrm>
            <a:off x="457200" y="1143000"/>
            <a:ext cx="7696200" cy="4411662"/>
          </a:xfrm>
        </p:spPr>
        <p:txBody>
          <a:bodyPr>
            <a:normAutofit/>
          </a:bodyPr>
          <a:lstStyle/>
          <a:p>
            <a:r>
              <a:rPr lang="en-US" altLang="en-US" sz="3200" b="1" dirty="0"/>
              <a:t>Cycles:</a:t>
            </a:r>
          </a:p>
          <a:p>
            <a:pPr lvl="1"/>
            <a:r>
              <a:rPr lang="en-US" altLang="en-US" sz="3200" dirty="0"/>
              <a:t>We need to save auxiliary information</a:t>
            </a:r>
          </a:p>
          <a:p>
            <a:pPr lvl="1"/>
            <a:r>
              <a:rPr lang="en-US" altLang="en-US" sz="3200" dirty="0"/>
              <a:t>Each </a:t>
            </a:r>
            <a:r>
              <a:rPr lang="en-US" altLang="en-US" sz="3200" b="1" dirty="0"/>
              <a:t>node</a:t>
            </a:r>
            <a:r>
              <a:rPr lang="en-US" altLang="en-US" sz="3200" dirty="0"/>
              <a:t> needs to be </a:t>
            </a:r>
            <a:r>
              <a:rPr lang="en-US" altLang="en-US" sz="3200" b="1" dirty="0"/>
              <a:t>marked</a:t>
            </a:r>
          </a:p>
          <a:p>
            <a:pPr lvl="2"/>
            <a:r>
              <a:rPr lang="en-US" altLang="en-US" sz="2400" b="1" dirty="0"/>
              <a:t>Visited</a:t>
            </a:r>
            <a:r>
              <a:rPr lang="en-US" altLang="en-US" sz="2400" dirty="0"/>
              <a:t>: No need to be put on queue</a:t>
            </a:r>
          </a:p>
          <a:p>
            <a:pPr lvl="2"/>
            <a:r>
              <a:rPr lang="en-US" altLang="en-US" sz="2400" b="1" dirty="0"/>
              <a:t>Not visited: </a:t>
            </a:r>
            <a:r>
              <a:rPr lang="en-US" altLang="en-US" sz="2400" dirty="0"/>
              <a:t>Put on queue when found</a:t>
            </a:r>
          </a:p>
          <a:p>
            <a:pPr lvl="1"/>
            <a:endParaRPr lang="en-US" altLang="en-US" sz="3200" dirty="0"/>
          </a:p>
          <a:p>
            <a:r>
              <a:rPr lang="en-US" altLang="en-US" sz="3200" dirty="0"/>
              <a:t>Need to put all adjacent vertices in queue</a:t>
            </a:r>
            <a:endParaRPr lang="en-US" altLang="en-US" sz="3200" u="sng" dirty="0"/>
          </a:p>
        </p:txBody>
      </p:sp>
    </p:spTree>
    <p:extLst>
      <p:ext uri="{BB962C8B-B14F-4D97-AF65-F5344CB8AC3E}">
        <p14:creationId xmlns:p14="http://schemas.microsoft.com/office/powerpoint/2010/main" val="263741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8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83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8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457200" y="122238"/>
            <a:ext cx="7543800" cy="714375"/>
          </a:xfrm>
        </p:spPr>
        <p:txBody>
          <a:bodyPr/>
          <a:lstStyle/>
          <a:p>
            <a:r>
              <a:rPr lang="en-US" altLang="en-US" dirty="0"/>
              <a:t>BFS(graph g, vertex v)</a:t>
            </a:r>
          </a:p>
        </p:txBody>
      </p:sp>
      <p:sp>
        <p:nvSpPr>
          <p:cNvPr id="400387" name="Rectangle 3"/>
          <p:cNvSpPr>
            <a:spLocks noGrp="1" noChangeArrowheads="1"/>
          </p:cNvSpPr>
          <p:nvPr>
            <p:ph type="body" idx="1"/>
          </p:nvPr>
        </p:nvSpPr>
        <p:spPr>
          <a:xfrm>
            <a:off x="152400" y="981075"/>
            <a:ext cx="8915400" cy="5300663"/>
          </a:xfrm>
        </p:spPr>
        <p:txBody>
          <a:bodyPr>
            <a:normAutofit/>
          </a:bodyPr>
          <a:lstStyle/>
          <a:p>
            <a:pPr marL="0" indent="0">
              <a:buNone/>
            </a:pPr>
            <a:r>
              <a:rPr lang="en-US" altLang="en-US" sz="2000" dirty="0">
                <a:solidFill>
                  <a:srgbClr val="00B050"/>
                </a:solidFill>
                <a:latin typeface="Courier New" panose="02070309020205020404" pitchFamily="49" charset="0"/>
                <a:cs typeface="Courier New" panose="02070309020205020404" pitchFamily="49" charset="0"/>
                <a:sym typeface="Wingdings" panose="05000000000000000000" pitchFamily="2" charset="2"/>
              </a:rPr>
              <a:t>unmark all vertices in g </a:t>
            </a:r>
          </a:p>
          <a:p>
            <a:pPr marL="0" indent="0">
              <a:buNone/>
            </a:pPr>
            <a:r>
              <a:rPr lang="en-US" altLang="en-US" sz="2000" dirty="0">
                <a:solidFill>
                  <a:srgbClr val="00B050"/>
                </a:solidFill>
                <a:latin typeface="Courier New" panose="02070309020205020404" pitchFamily="49" charset="0"/>
                <a:cs typeface="Courier New" panose="02070309020205020404" pitchFamily="49" charset="0"/>
              </a:rPr>
              <a:t>For each vertex v in the graph,</a:t>
            </a:r>
          </a:p>
          <a:p>
            <a:pPr marL="0" indent="0">
              <a:buNone/>
            </a:pPr>
            <a:r>
              <a:rPr lang="en-US" altLang="en-US" sz="2000" dirty="0">
                <a:solidFill>
                  <a:srgbClr val="00B050"/>
                </a:solidFill>
                <a:latin typeface="Courier New" panose="02070309020205020404" pitchFamily="49" charset="0"/>
                <a:cs typeface="Courier New" panose="02070309020205020404" pitchFamily="49" charset="0"/>
              </a:rPr>
              <a:t>    If v is not visited</a:t>
            </a:r>
          </a:p>
          <a:p>
            <a:pPr marL="0" indent="0">
              <a:buNone/>
            </a:pPr>
            <a:r>
              <a:rPr lang="en-US" altLang="en-US" sz="2000" dirty="0">
                <a:solidFill>
                  <a:srgbClr val="0070C0"/>
                </a:solidFill>
                <a:latin typeface="Courier New" panose="02070309020205020404" pitchFamily="49" charset="0"/>
                <a:cs typeface="Courier New" panose="02070309020205020404" pitchFamily="49" charset="0"/>
              </a:rPr>
              <a:t>       add v to the queue</a:t>
            </a:r>
            <a:endParaRPr lang="en-US" altLang="en-US" sz="2000" dirty="0">
              <a:solidFill>
                <a:srgbClr val="0070C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r>
              <a:rPr lang="en-US" altLang="en-US" sz="2000" dirty="0">
                <a:solidFill>
                  <a:srgbClr val="0070C0"/>
                </a:solidFill>
                <a:latin typeface="Courier New" panose="02070309020205020404" pitchFamily="49" charset="0"/>
                <a:cs typeface="Courier New" panose="02070309020205020404" pitchFamily="49" charset="0"/>
                <a:sym typeface="Wingdings" panose="05000000000000000000" pitchFamily="2" charset="2"/>
              </a:rPr>
              <a:t>       mark v as visited </a:t>
            </a:r>
          </a:p>
          <a:p>
            <a:pPr marL="0" indent="0">
              <a:buNone/>
            </a:pPr>
            <a:r>
              <a:rPr lang="en-US" altLang="en-US" sz="2000" dirty="0">
                <a:solidFill>
                  <a:srgbClr val="00B050"/>
                </a:solidFill>
                <a:latin typeface="Courier New" panose="02070309020205020404" pitchFamily="49" charset="0"/>
                <a:cs typeface="Courier New" panose="02070309020205020404" pitchFamily="49" charset="0"/>
                <a:sym typeface="Wingdings" panose="05000000000000000000" pitchFamily="2" charset="2"/>
              </a:rPr>
              <a:t>       while (not empty(q))</a:t>
            </a:r>
          </a:p>
          <a:p>
            <a:pPr marL="0" indent="0">
              <a:buNone/>
            </a:pPr>
            <a:r>
              <a:rPr lang="en-US" altLang="en-US" sz="2000" dirty="0">
                <a:solidFill>
                  <a:srgbClr val="0070C0"/>
                </a:solidFill>
                <a:latin typeface="Courier New" panose="02070309020205020404" pitchFamily="49" charset="0"/>
                <a:cs typeface="Courier New" panose="02070309020205020404" pitchFamily="49" charset="0"/>
                <a:sym typeface="Wingdings" panose="05000000000000000000" pitchFamily="2" charset="2"/>
              </a:rPr>
              <a:t>              remove vertex u from the queue  </a:t>
            </a:r>
          </a:p>
          <a:p>
            <a:pPr marL="0" indent="0">
              <a:buNone/>
            </a:pPr>
            <a:r>
              <a:rPr lang="en-US" altLang="en-US" sz="2000" dirty="0">
                <a:solidFill>
                  <a:srgbClr val="00B050"/>
                </a:solidFill>
                <a:latin typeface="Courier New" panose="02070309020205020404" pitchFamily="49" charset="0"/>
                <a:cs typeface="Courier New" panose="02070309020205020404" pitchFamily="49" charset="0"/>
                <a:sym typeface="Wingdings" panose="05000000000000000000" pitchFamily="2" charset="2"/>
              </a:rPr>
              <a:t>              for each vertex w adjacent to u </a:t>
            </a:r>
          </a:p>
          <a:p>
            <a:pPr marL="0" indent="0">
              <a:buNone/>
            </a:pPr>
            <a:r>
              <a:rPr lang="en-US" altLang="en-US" sz="2000" dirty="0">
                <a:solidFill>
                  <a:srgbClr val="00B050"/>
                </a:solidFill>
                <a:latin typeface="Courier New" panose="02070309020205020404" pitchFamily="49" charset="0"/>
                <a:cs typeface="Courier New" panose="02070309020205020404" pitchFamily="49" charset="0"/>
                <a:sym typeface="Wingdings" panose="05000000000000000000" pitchFamily="2" charset="2"/>
              </a:rPr>
              <a:t>                  if w is not visited </a:t>
            </a:r>
          </a:p>
          <a:p>
            <a:pPr marL="0" indent="0">
              <a:buNone/>
            </a:pPr>
            <a:r>
              <a:rPr lang="en-US" altLang="en-US" sz="2000" dirty="0">
                <a:latin typeface="Courier New" panose="02070309020205020404" pitchFamily="49" charset="0"/>
                <a:cs typeface="Courier New" panose="02070309020205020404" pitchFamily="49" charset="0"/>
                <a:sym typeface="Wingdings" panose="05000000000000000000" pitchFamily="2" charset="2"/>
              </a:rPr>
              <a:t>                     </a:t>
            </a:r>
            <a:r>
              <a:rPr lang="en-US" altLang="en-US" sz="2000" dirty="0">
                <a:solidFill>
                  <a:srgbClr val="0070C0"/>
                </a:solidFill>
                <a:latin typeface="Courier New" panose="02070309020205020404" pitchFamily="49" charset="0"/>
                <a:cs typeface="Courier New" panose="02070309020205020404" pitchFamily="49" charset="0"/>
                <a:sym typeface="Wingdings" panose="05000000000000000000" pitchFamily="2" charset="2"/>
              </a:rPr>
              <a:t>add w to the queue </a:t>
            </a:r>
          </a:p>
          <a:p>
            <a:pPr marL="0" indent="0">
              <a:buNone/>
            </a:pPr>
            <a:r>
              <a:rPr lang="en-US" altLang="en-US" sz="2000" dirty="0">
                <a:solidFill>
                  <a:srgbClr val="0070C0"/>
                </a:solidFill>
                <a:latin typeface="Courier New" panose="02070309020205020404" pitchFamily="49" charset="0"/>
                <a:cs typeface="Courier New" panose="02070309020205020404" pitchFamily="49" charset="0"/>
                <a:sym typeface="Wingdings" panose="05000000000000000000" pitchFamily="2" charset="2"/>
              </a:rPr>
              <a:t>                     mark w as visited </a:t>
            </a:r>
          </a:p>
          <a:p>
            <a:pPr marL="0" indent="0">
              <a:buNone/>
            </a:pPr>
            <a:r>
              <a:rPr lang="en-US" altLang="en-US" sz="2000" dirty="0">
                <a:solidFill>
                  <a:srgbClr val="0070C0"/>
                </a:solidFill>
                <a:latin typeface="Courier New" panose="02070309020205020404" pitchFamily="49" charset="0"/>
                <a:cs typeface="Courier New" panose="02070309020205020404" pitchFamily="49" charset="0"/>
                <a:sym typeface="Wingdings" panose="05000000000000000000" pitchFamily="2" charset="2"/>
              </a:rPr>
              <a:t>              </a:t>
            </a:r>
          </a:p>
        </p:txBody>
      </p:sp>
    </p:spTree>
    <p:extLst>
      <p:ext uri="{BB962C8B-B14F-4D97-AF65-F5344CB8AC3E}">
        <p14:creationId xmlns:p14="http://schemas.microsoft.com/office/powerpoint/2010/main" val="354278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0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0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0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03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03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03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03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038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038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038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03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457200" y="-29029"/>
            <a:ext cx="7750175" cy="762000"/>
          </a:xfrm>
        </p:spPr>
        <p:txBody>
          <a:bodyPr/>
          <a:lstStyle/>
          <a:p>
            <a:r>
              <a:rPr lang="en-US" altLang="en-US" dirty="0"/>
              <a:t>The general BFS algorithm</a:t>
            </a:r>
          </a:p>
        </p:txBody>
      </p:sp>
      <p:sp>
        <p:nvSpPr>
          <p:cNvPr id="401411" name="Rectangle 3"/>
          <p:cNvSpPr>
            <a:spLocks noGrp="1" noChangeArrowheads="1"/>
          </p:cNvSpPr>
          <p:nvPr>
            <p:ph type="body" idx="1"/>
          </p:nvPr>
        </p:nvSpPr>
        <p:spPr>
          <a:xfrm>
            <a:off x="304800" y="838200"/>
            <a:ext cx="8716282" cy="5192712"/>
          </a:xfrm>
        </p:spPr>
        <p:txBody>
          <a:bodyPr>
            <a:normAutofit/>
          </a:bodyPr>
          <a:lstStyle/>
          <a:p>
            <a:r>
              <a:rPr lang="en-US" altLang="en-US" sz="2800" dirty="0">
                <a:solidFill>
                  <a:srgbClr val="00B050"/>
                </a:solidFill>
              </a:rPr>
              <a:t>Each vertex can be in one of three states:</a:t>
            </a:r>
          </a:p>
          <a:p>
            <a:pPr marL="800100" lvl="1" indent="-457200">
              <a:buFont typeface="+mj-lt"/>
              <a:buAutoNum type="arabicPeriod"/>
            </a:pPr>
            <a:r>
              <a:rPr lang="en-US" altLang="en-US" sz="2400" b="1" dirty="0">
                <a:solidFill>
                  <a:srgbClr val="0070C0"/>
                </a:solidFill>
              </a:rPr>
              <a:t>Unmarked and not on queue:</a:t>
            </a:r>
            <a:r>
              <a:rPr lang="en-US" altLang="en-US" sz="2400" dirty="0">
                <a:solidFill>
                  <a:srgbClr val="0070C0"/>
                </a:solidFill>
              </a:rPr>
              <a:t> Not reached yet</a:t>
            </a:r>
          </a:p>
          <a:p>
            <a:pPr marL="800100" lvl="1" indent="-457200">
              <a:buFont typeface="+mj-lt"/>
              <a:buAutoNum type="arabicPeriod"/>
            </a:pPr>
            <a:r>
              <a:rPr lang="en-US" altLang="en-US" sz="2400" b="1" dirty="0">
                <a:solidFill>
                  <a:srgbClr val="0070C0"/>
                </a:solidFill>
              </a:rPr>
              <a:t>Marked and on queue:</a:t>
            </a:r>
            <a:r>
              <a:rPr lang="en-US" altLang="en-US" sz="2400" dirty="0">
                <a:solidFill>
                  <a:srgbClr val="0070C0"/>
                </a:solidFill>
              </a:rPr>
              <a:t> Known, but adjacent vertices not visited yet (possibly)</a:t>
            </a:r>
          </a:p>
          <a:p>
            <a:pPr marL="800100" lvl="1" indent="-457200">
              <a:buFont typeface="+mj-lt"/>
              <a:buAutoNum type="arabicPeriod"/>
            </a:pPr>
            <a:r>
              <a:rPr lang="en-US" altLang="en-US" sz="2400" b="1" dirty="0">
                <a:solidFill>
                  <a:srgbClr val="0070C0"/>
                </a:solidFill>
              </a:rPr>
              <a:t>Marked and off queue:</a:t>
            </a:r>
            <a:r>
              <a:rPr lang="en-US" altLang="en-US" sz="2400" dirty="0">
                <a:solidFill>
                  <a:srgbClr val="0070C0"/>
                </a:solidFill>
              </a:rPr>
              <a:t> Known, all adjacent vertices on queue or done with</a:t>
            </a:r>
          </a:p>
          <a:p>
            <a:r>
              <a:rPr lang="en-US" altLang="en-US" sz="2800" dirty="0"/>
              <a:t>The algorithm moves vertices between these states</a:t>
            </a:r>
          </a:p>
        </p:txBody>
      </p:sp>
    </p:spTree>
    <p:extLst>
      <p:ext uri="{BB962C8B-B14F-4D97-AF65-F5344CB8AC3E}">
        <p14:creationId xmlns:p14="http://schemas.microsoft.com/office/powerpoint/2010/main" val="203795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1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1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1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a:xfrm>
            <a:off x="673100" y="12701"/>
            <a:ext cx="7886700" cy="901700"/>
          </a:xfrm>
        </p:spPr>
        <p:txBody>
          <a:bodyPr/>
          <a:lstStyle/>
          <a:p>
            <a:pPr algn="ctr"/>
            <a:r>
              <a:rPr lang="en-US" altLang="en-US" b="1" dirty="0">
                <a:ea typeface="MS Mincho" panose="02020609040205080304" pitchFamily="49" charset="-128"/>
              </a:rPr>
              <a:t>Directed vs. undirected graphs</a:t>
            </a:r>
            <a:endParaRPr lang="en-US" altLang="en-US" b="1" dirty="0"/>
          </a:p>
        </p:txBody>
      </p:sp>
      <p:sp>
        <p:nvSpPr>
          <p:cNvPr id="1027" name="Rectangle 3"/>
          <p:cNvSpPr>
            <a:spLocks noGrp="1" noChangeArrowheads="1"/>
          </p:cNvSpPr>
          <p:nvPr>
            <p:ph idx="1"/>
          </p:nvPr>
        </p:nvSpPr>
        <p:spPr>
          <a:xfrm>
            <a:off x="304800" y="914401"/>
            <a:ext cx="3962400" cy="762000"/>
          </a:xfrm>
        </p:spPr>
        <p:txBody>
          <a:bodyPr>
            <a:noAutofit/>
          </a:bodyPr>
          <a:lstStyle/>
          <a:p>
            <a:pPr marL="0" indent="0">
              <a:buNone/>
            </a:pPr>
            <a:r>
              <a:rPr lang="en-US" altLang="en-US" sz="2000" dirty="0">
                <a:ea typeface="MS Mincho" panose="02020609040205080304" pitchFamily="49" charset="-128"/>
              </a:rPr>
              <a:t>When the edges in a graph have </a:t>
            </a:r>
            <a:r>
              <a:rPr lang="en-US" altLang="en-US" sz="2000" b="1" dirty="0">
                <a:ea typeface="MS Mincho" panose="02020609040205080304" pitchFamily="49" charset="-128"/>
              </a:rPr>
              <a:t>no direction</a:t>
            </a:r>
            <a:r>
              <a:rPr lang="en-US" altLang="en-US" sz="2000" dirty="0">
                <a:ea typeface="MS Mincho" panose="02020609040205080304" pitchFamily="49" charset="-128"/>
              </a:rPr>
              <a:t>, the graph is called </a:t>
            </a:r>
            <a:r>
              <a:rPr lang="en-US" altLang="en-US" sz="2000" b="1" i="1" dirty="0">
                <a:ea typeface="MS Mincho" panose="02020609040205080304" pitchFamily="49" charset="-128"/>
              </a:rPr>
              <a:t>undirected </a:t>
            </a:r>
            <a:r>
              <a:rPr lang="en-US" altLang="en-US" sz="2000" i="1" dirty="0">
                <a:ea typeface="MS Mincho" panose="02020609040205080304" pitchFamily="49" charset="-128"/>
              </a:rPr>
              <a:t>(e.g., flight network)</a:t>
            </a:r>
          </a:p>
        </p:txBody>
      </p:sp>
      <p:pic>
        <p:nvPicPr>
          <p:cNvPr id="1028" name="Picture 4" descr="C:\My Documents\308 PowerPoint\Figures\MACJOBS\JPEGS\CHAP09\P551.jpg"/>
          <p:cNvPicPr>
            <a:picLocks noChangeAspect="1" noChangeArrowheads="1"/>
          </p:cNvPicPr>
          <p:nvPr/>
        </p:nvPicPr>
        <p:blipFill rotWithShape="1">
          <a:blip r:embed="rId2" cstate="print">
            <a:lum bright="-12000"/>
            <a:extLst>
              <a:ext uri="{28A0092B-C50C-407E-A947-70E740481C1C}">
                <a14:useLocalDpi xmlns:a14="http://schemas.microsoft.com/office/drawing/2010/main" val="0"/>
              </a:ext>
            </a:extLst>
          </a:blip>
          <a:srcRect/>
          <a:stretch/>
        </p:blipFill>
        <p:spPr bwMode="auto">
          <a:xfrm>
            <a:off x="323850" y="1816101"/>
            <a:ext cx="3886200" cy="29003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a:xfrm>
            <a:off x="4892674" y="914401"/>
            <a:ext cx="4086225" cy="67309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r>
              <a:rPr lang="en-US" altLang="en-US" sz="2000" dirty="0">
                <a:ea typeface="MS Mincho" panose="02020609040205080304" pitchFamily="49" charset="-128"/>
              </a:rPr>
              <a:t>When the edges in a graph have a direction, the graph is called </a:t>
            </a:r>
            <a:r>
              <a:rPr lang="en-US" altLang="en-US" sz="2000" i="1" dirty="0">
                <a:ea typeface="MS Mincho" panose="02020609040205080304" pitchFamily="49" charset="-128"/>
              </a:rPr>
              <a:t>directed</a:t>
            </a:r>
            <a:r>
              <a:rPr lang="en-US" altLang="en-US" sz="2000" dirty="0">
                <a:ea typeface="MS Mincho" panose="02020609040205080304" pitchFamily="49" charset="-128"/>
              </a:rPr>
              <a:t> (or </a:t>
            </a:r>
            <a:r>
              <a:rPr lang="en-US" altLang="en-US" sz="2000" b="1" i="1" dirty="0">
                <a:ea typeface="MS Mincho" panose="02020609040205080304" pitchFamily="49" charset="-128"/>
              </a:rPr>
              <a:t>digraph</a:t>
            </a:r>
            <a:r>
              <a:rPr lang="en-US" altLang="en-US" sz="2000" dirty="0">
                <a:ea typeface="MS Mincho" panose="02020609040205080304" pitchFamily="49" charset="-128"/>
              </a:rPr>
              <a:t>)</a:t>
            </a:r>
            <a:r>
              <a:rPr lang="en-US" altLang="en-US" sz="2000" dirty="0"/>
              <a:t> (e.g., route network)</a:t>
            </a:r>
          </a:p>
        </p:txBody>
      </p:sp>
      <p:pic>
        <p:nvPicPr>
          <p:cNvPr id="8" name="Picture 4" descr="C:\My Documents\308 PowerPoint\Figures\MACJOBS\JPEGS\CHAP09\P551.jpg"/>
          <p:cNvPicPr>
            <a:picLocks noChangeAspect="1" noChangeArrowheads="1"/>
          </p:cNvPicPr>
          <p:nvPr/>
        </p:nvPicPr>
        <p:blipFill>
          <a:blip r:embed="rId3" cstate="print">
            <a:lum bright="-18000"/>
            <a:extLst>
              <a:ext uri="{28A0092B-C50C-407E-A947-70E740481C1C}">
                <a14:useLocalDpi xmlns:a14="http://schemas.microsoft.com/office/drawing/2010/main" val="0"/>
              </a:ext>
            </a:extLst>
          </a:blip>
          <a:srcRect/>
          <a:stretch>
            <a:fillRect/>
          </a:stretch>
        </p:blipFill>
        <p:spPr bwMode="auto">
          <a:xfrm>
            <a:off x="4864100" y="1816101"/>
            <a:ext cx="4114800" cy="3252788"/>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4986337" y="4781550"/>
            <a:ext cx="29384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dirty="0"/>
              <a:t>E(Graph2) = {(1,3) (3,1) (5,9) (9,11) (5,7)</a:t>
            </a:r>
            <a:endParaRPr lang="en-US" altLang="en-US" sz="1400" dirty="0"/>
          </a:p>
        </p:txBody>
      </p:sp>
      <p:sp>
        <p:nvSpPr>
          <p:cNvPr id="10" name="Rectangle 7"/>
          <p:cNvSpPr>
            <a:spLocks noChangeArrowheads="1"/>
          </p:cNvSpPr>
          <p:nvPr/>
        </p:nvSpPr>
        <p:spPr bwMode="auto">
          <a:xfrm>
            <a:off x="4648200" y="5235714"/>
            <a:ext cx="4495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rgbClr val="00B050"/>
                </a:solidFill>
                <a:ea typeface="MS Mincho" panose="02020609040205080304" pitchFamily="49" charset="-128"/>
                <a:cs typeface="Arial" panose="020B0604020202020204" pitchFamily="34" charset="0"/>
              </a:rPr>
              <a:t>If the graph is directed</a:t>
            </a:r>
            <a:r>
              <a:rPr lang="en-US" altLang="en-US" dirty="0">
                <a:ea typeface="MS Mincho" panose="02020609040205080304" pitchFamily="49" charset="-128"/>
                <a:cs typeface="Arial" panose="020B0604020202020204" pitchFamily="34" charset="0"/>
              </a:rPr>
              <a:t>, the </a:t>
            </a:r>
            <a:r>
              <a:rPr lang="en-US" altLang="en-US" b="1" dirty="0">
                <a:ea typeface="MS Mincho" panose="02020609040205080304" pitchFamily="49" charset="-128"/>
                <a:cs typeface="Arial" panose="020B0604020202020204" pitchFamily="34" charset="0"/>
              </a:rPr>
              <a:t>order</a:t>
            </a:r>
            <a:r>
              <a:rPr lang="en-US" altLang="en-US" dirty="0">
                <a:ea typeface="MS Mincho" panose="02020609040205080304" pitchFamily="49" charset="-128"/>
                <a:cs typeface="Arial" panose="020B0604020202020204" pitchFamily="34" charset="0"/>
              </a:rPr>
              <a:t> of the vertices in each edge is important.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body" idx="1"/>
          </p:nvPr>
        </p:nvSpPr>
        <p:spPr>
          <a:xfrm>
            <a:off x="457200" y="4324350"/>
            <a:ext cx="8229600" cy="1152525"/>
          </a:xfrm>
        </p:spPr>
        <p:txBody>
          <a:bodyPr/>
          <a:lstStyle/>
          <a:p>
            <a:pPr>
              <a:buFont typeface="Wingdings" panose="05000000000000000000" pitchFamily="2" charset="2"/>
              <a:buNone/>
            </a:pPr>
            <a:r>
              <a:rPr lang="en-US" altLang="en-US"/>
              <a:t>Start with A. Mark it.</a:t>
            </a:r>
          </a:p>
        </p:txBody>
      </p:sp>
      <p:grpSp>
        <p:nvGrpSpPr>
          <p:cNvPr id="403459" name="Group 3"/>
          <p:cNvGrpSpPr>
            <a:grpSpLocks/>
          </p:cNvGrpSpPr>
          <p:nvPr/>
        </p:nvGrpSpPr>
        <p:grpSpPr bwMode="auto">
          <a:xfrm>
            <a:off x="3851275" y="723900"/>
            <a:ext cx="1081088" cy="792163"/>
            <a:chOff x="2517" y="1434"/>
            <a:chExt cx="681" cy="499"/>
          </a:xfrm>
        </p:grpSpPr>
        <p:sp>
          <p:nvSpPr>
            <p:cNvPr id="403460"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61"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3462" name="Group 6"/>
          <p:cNvGrpSpPr>
            <a:grpSpLocks/>
          </p:cNvGrpSpPr>
          <p:nvPr/>
        </p:nvGrpSpPr>
        <p:grpSpPr bwMode="auto">
          <a:xfrm>
            <a:off x="1403350" y="1444625"/>
            <a:ext cx="1081088" cy="792163"/>
            <a:chOff x="2517" y="1434"/>
            <a:chExt cx="681" cy="499"/>
          </a:xfrm>
        </p:grpSpPr>
        <p:sp>
          <p:nvSpPr>
            <p:cNvPr id="403463"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64"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grpSp>
      <p:grpSp>
        <p:nvGrpSpPr>
          <p:cNvPr id="403465" name="Group 9"/>
          <p:cNvGrpSpPr>
            <a:grpSpLocks/>
          </p:cNvGrpSpPr>
          <p:nvPr/>
        </p:nvGrpSpPr>
        <p:grpSpPr bwMode="auto">
          <a:xfrm>
            <a:off x="539750" y="2381250"/>
            <a:ext cx="1081088" cy="792163"/>
            <a:chOff x="2517" y="1434"/>
            <a:chExt cx="681" cy="499"/>
          </a:xfrm>
        </p:grpSpPr>
        <p:sp>
          <p:nvSpPr>
            <p:cNvPr id="403466"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67"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03468" name="Group 12"/>
          <p:cNvGrpSpPr>
            <a:grpSpLocks/>
          </p:cNvGrpSpPr>
          <p:nvPr/>
        </p:nvGrpSpPr>
        <p:grpSpPr bwMode="auto">
          <a:xfrm>
            <a:off x="2339975" y="2308225"/>
            <a:ext cx="1081088" cy="792163"/>
            <a:chOff x="2517" y="1434"/>
            <a:chExt cx="681" cy="499"/>
          </a:xfrm>
        </p:grpSpPr>
        <p:sp>
          <p:nvSpPr>
            <p:cNvPr id="403469"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70"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403471" name="Group 15"/>
          <p:cNvGrpSpPr>
            <a:grpSpLocks/>
          </p:cNvGrpSpPr>
          <p:nvPr/>
        </p:nvGrpSpPr>
        <p:grpSpPr bwMode="auto">
          <a:xfrm>
            <a:off x="6299200" y="1444625"/>
            <a:ext cx="1081088" cy="792163"/>
            <a:chOff x="2517" y="1434"/>
            <a:chExt cx="681" cy="499"/>
          </a:xfrm>
        </p:grpSpPr>
        <p:sp>
          <p:nvSpPr>
            <p:cNvPr id="403472"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73"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E</a:t>
              </a:r>
            </a:p>
          </p:txBody>
        </p:sp>
      </p:grpSp>
      <p:grpSp>
        <p:nvGrpSpPr>
          <p:cNvPr id="403474" name="Group 18"/>
          <p:cNvGrpSpPr>
            <a:grpSpLocks/>
          </p:cNvGrpSpPr>
          <p:nvPr/>
        </p:nvGrpSpPr>
        <p:grpSpPr bwMode="auto">
          <a:xfrm>
            <a:off x="4714875" y="2308225"/>
            <a:ext cx="1081088" cy="792163"/>
            <a:chOff x="2517" y="1434"/>
            <a:chExt cx="681" cy="499"/>
          </a:xfrm>
        </p:grpSpPr>
        <p:sp>
          <p:nvSpPr>
            <p:cNvPr id="403475"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76"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03477" name="Group 21"/>
          <p:cNvGrpSpPr>
            <a:grpSpLocks/>
          </p:cNvGrpSpPr>
          <p:nvPr/>
        </p:nvGrpSpPr>
        <p:grpSpPr bwMode="auto">
          <a:xfrm>
            <a:off x="5580063" y="3532188"/>
            <a:ext cx="1081087" cy="792162"/>
            <a:chOff x="2517" y="1434"/>
            <a:chExt cx="681" cy="499"/>
          </a:xfrm>
        </p:grpSpPr>
        <p:sp>
          <p:nvSpPr>
            <p:cNvPr id="403478"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479"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403480"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1"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2"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3"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4"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5"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6"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7"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3488"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a:t>
            </a:r>
          </a:p>
        </p:txBody>
      </p:sp>
    </p:spTree>
    <p:extLst>
      <p:ext uri="{BB962C8B-B14F-4D97-AF65-F5344CB8AC3E}">
        <p14:creationId xmlns:p14="http://schemas.microsoft.com/office/powerpoint/2010/main" val="1492517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body" idx="1"/>
          </p:nvPr>
        </p:nvSpPr>
        <p:spPr>
          <a:xfrm>
            <a:off x="457200" y="4324350"/>
            <a:ext cx="8229600" cy="1152525"/>
          </a:xfrm>
        </p:spPr>
        <p:txBody>
          <a:bodyPr/>
          <a:lstStyle/>
          <a:p>
            <a:pPr>
              <a:buFont typeface="Wingdings" panose="05000000000000000000" pitchFamily="2" charset="2"/>
              <a:buNone/>
            </a:pPr>
            <a:r>
              <a:rPr lang="en-US" altLang="en-US"/>
              <a:t>Expand A’s adjacent vertices.  </a:t>
            </a:r>
          </a:p>
          <a:p>
            <a:pPr>
              <a:buFont typeface="Wingdings" panose="05000000000000000000" pitchFamily="2" charset="2"/>
              <a:buNone/>
            </a:pPr>
            <a:r>
              <a:rPr lang="en-US" altLang="en-US"/>
              <a:t>Mark them and put them in queue.</a:t>
            </a:r>
          </a:p>
        </p:txBody>
      </p:sp>
      <p:grpSp>
        <p:nvGrpSpPr>
          <p:cNvPr id="404483" name="Group 3"/>
          <p:cNvGrpSpPr>
            <a:grpSpLocks/>
          </p:cNvGrpSpPr>
          <p:nvPr/>
        </p:nvGrpSpPr>
        <p:grpSpPr bwMode="auto">
          <a:xfrm>
            <a:off x="3851275" y="723900"/>
            <a:ext cx="1081088" cy="792163"/>
            <a:chOff x="2517" y="1434"/>
            <a:chExt cx="681" cy="499"/>
          </a:xfrm>
        </p:grpSpPr>
        <p:sp>
          <p:nvSpPr>
            <p:cNvPr id="404484"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485"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4486" name="Group 6"/>
          <p:cNvGrpSpPr>
            <a:grpSpLocks/>
          </p:cNvGrpSpPr>
          <p:nvPr/>
        </p:nvGrpSpPr>
        <p:grpSpPr bwMode="auto">
          <a:xfrm>
            <a:off x="1403350" y="1444625"/>
            <a:ext cx="1081088" cy="792163"/>
            <a:chOff x="2517" y="1434"/>
            <a:chExt cx="681" cy="499"/>
          </a:xfrm>
        </p:grpSpPr>
        <p:sp>
          <p:nvSpPr>
            <p:cNvPr id="404487"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488"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04489" name="Group 9"/>
          <p:cNvGrpSpPr>
            <a:grpSpLocks/>
          </p:cNvGrpSpPr>
          <p:nvPr/>
        </p:nvGrpSpPr>
        <p:grpSpPr bwMode="auto">
          <a:xfrm>
            <a:off x="539750" y="2381250"/>
            <a:ext cx="1081088" cy="792163"/>
            <a:chOff x="2517" y="1434"/>
            <a:chExt cx="681" cy="499"/>
          </a:xfrm>
        </p:grpSpPr>
        <p:sp>
          <p:nvSpPr>
            <p:cNvPr id="404490"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491"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G</a:t>
              </a:r>
            </a:p>
          </p:txBody>
        </p:sp>
      </p:grpSp>
      <p:grpSp>
        <p:nvGrpSpPr>
          <p:cNvPr id="404492" name="Group 12"/>
          <p:cNvGrpSpPr>
            <a:grpSpLocks/>
          </p:cNvGrpSpPr>
          <p:nvPr/>
        </p:nvGrpSpPr>
        <p:grpSpPr bwMode="auto">
          <a:xfrm>
            <a:off x="2339975" y="2308225"/>
            <a:ext cx="1081088" cy="792163"/>
            <a:chOff x="2517" y="1434"/>
            <a:chExt cx="681" cy="499"/>
          </a:xfrm>
        </p:grpSpPr>
        <p:sp>
          <p:nvSpPr>
            <p:cNvPr id="404493"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494"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grpSp>
      <p:grpSp>
        <p:nvGrpSpPr>
          <p:cNvPr id="404495" name="Group 15"/>
          <p:cNvGrpSpPr>
            <a:grpSpLocks/>
          </p:cNvGrpSpPr>
          <p:nvPr/>
        </p:nvGrpSpPr>
        <p:grpSpPr bwMode="auto">
          <a:xfrm>
            <a:off x="6299200" y="1444625"/>
            <a:ext cx="1081088" cy="792163"/>
            <a:chOff x="2517" y="1434"/>
            <a:chExt cx="681" cy="499"/>
          </a:xfrm>
        </p:grpSpPr>
        <p:sp>
          <p:nvSpPr>
            <p:cNvPr id="404496"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497"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04498" name="Group 18"/>
          <p:cNvGrpSpPr>
            <a:grpSpLocks/>
          </p:cNvGrpSpPr>
          <p:nvPr/>
        </p:nvGrpSpPr>
        <p:grpSpPr bwMode="auto">
          <a:xfrm>
            <a:off x="4714875" y="2308225"/>
            <a:ext cx="1081088" cy="792163"/>
            <a:chOff x="2517" y="1434"/>
            <a:chExt cx="681" cy="499"/>
          </a:xfrm>
        </p:grpSpPr>
        <p:sp>
          <p:nvSpPr>
            <p:cNvPr id="404499"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500"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04501" name="Group 21"/>
          <p:cNvGrpSpPr>
            <a:grpSpLocks/>
          </p:cNvGrpSpPr>
          <p:nvPr/>
        </p:nvGrpSpPr>
        <p:grpSpPr bwMode="auto">
          <a:xfrm>
            <a:off x="5580063" y="3532188"/>
            <a:ext cx="1081087" cy="792162"/>
            <a:chOff x="2517" y="1434"/>
            <a:chExt cx="681" cy="499"/>
          </a:xfrm>
        </p:grpSpPr>
        <p:sp>
          <p:nvSpPr>
            <p:cNvPr id="404502"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503"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404504"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05"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06"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07"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08"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09"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10"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11"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12"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B E </a:t>
            </a:r>
          </a:p>
        </p:txBody>
      </p:sp>
    </p:spTree>
    <p:extLst>
      <p:ext uri="{BB962C8B-B14F-4D97-AF65-F5344CB8AC3E}">
        <p14:creationId xmlns:p14="http://schemas.microsoft.com/office/powerpoint/2010/main" val="733665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Now take B off queue, and queue its neighbors.</a:t>
            </a:r>
          </a:p>
        </p:txBody>
      </p:sp>
      <p:grpSp>
        <p:nvGrpSpPr>
          <p:cNvPr id="405507" name="Group 3"/>
          <p:cNvGrpSpPr>
            <a:grpSpLocks/>
          </p:cNvGrpSpPr>
          <p:nvPr/>
        </p:nvGrpSpPr>
        <p:grpSpPr bwMode="auto">
          <a:xfrm>
            <a:off x="3851275" y="723900"/>
            <a:ext cx="1081088" cy="792163"/>
            <a:chOff x="2517" y="1434"/>
            <a:chExt cx="681" cy="499"/>
          </a:xfrm>
        </p:grpSpPr>
        <p:sp>
          <p:nvSpPr>
            <p:cNvPr id="405508"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09"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5510" name="Group 6"/>
          <p:cNvGrpSpPr>
            <a:grpSpLocks/>
          </p:cNvGrpSpPr>
          <p:nvPr/>
        </p:nvGrpSpPr>
        <p:grpSpPr bwMode="auto">
          <a:xfrm>
            <a:off x="1403350" y="1444625"/>
            <a:ext cx="1081088" cy="792163"/>
            <a:chOff x="2517" y="1434"/>
            <a:chExt cx="681" cy="499"/>
          </a:xfrm>
        </p:grpSpPr>
        <p:sp>
          <p:nvSpPr>
            <p:cNvPr id="405511"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12"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05513" name="Group 9"/>
          <p:cNvGrpSpPr>
            <a:grpSpLocks/>
          </p:cNvGrpSpPr>
          <p:nvPr/>
        </p:nvGrpSpPr>
        <p:grpSpPr bwMode="auto">
          <a:xfrm>
            <a:off x="539750" y="2381250"/>
            <a:ext cx="1081088" cy="792163"/>
            <a:chOff x="2517" y="1434"/>
            <a:chExt cx="681" cy="499"/>
          </a:xfrm>
        </p:grpSpPr>
        <p:sp>
          <p:nvSpPr>
            <p:cNvPr id="405514"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15"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05516" name="Group 12"/>
          <p:cNvGrpSpPr>
            <a:grpSpLocks/>
          </p:cNvGrpSpPr>
          <p:nvPr/>
        </p:nvGrpSpPr>
        <p:grpSpPr bwMode="auto">
          <a:xfrm>
            <a:off x="2339975" y="2308225"/>
            <a:ext cx="1081088" cy="792163"/>
            <a:chOff x="2517" y="1434"/>
            <a:chExt cx="681" cy="499"/>
          </a:xfrm>
        </p:grpSpPr>
        <p:sp>
          <p:nvSpPr>
            <p:cNvPr id="405517"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18"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05519" name="Group 15"/>
          <p:cNvGrpSpPr>
            <a:grpSpLocks/>
          </p:cNvGrpSpPr>
          <p:nvPr/>
        </p:nvGrpSpPr>
        <p:grpSpPr bwMode="auto">
          <a:xfrm>
            <a:off x="6299200" y="1444625"/>
            <a:ext cx="1081088" cy="792163"/>
            <a:chOff x="2517" y="1434"/>
            <a:chExt cx="681" cy="499"/>
          </a:xfrm>
        </p:grpSpPr>
        <p:sp>
          <p:nvSpPr>
            <p:cNvPr id="405520"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21"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05522" name="Group 18"/>
          <p:cNvGrpSpPr>
            <a:grpSpLocks/>
          </p:cNvGrpSpPr>
          <p:nvPr/>
        </p:nvGrpSpPr>
        <p:grpSpPr bwMode="auto">
          <a:xfrm>
            <a:off x="4714875" y="2308225"/>
            <a:ext cx="1081088" cy="792163"/>
            <a:chOff x="2517" y="1434"/>
            <a:chExt cx="681" cy="499"/>
          </a:xfrm>
        </p:grpSpPr>
        <p:sp>
          <p:nvSpPr>
            <p:cNvPr id="405523"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24"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grpSp>
      <p:grpSp>
        <p:nvGrpSpPr>
          <p:cNvPr id="405525" name="Group 21"/>
          <p:cNvGrpSpPr>
            <a:grpSpLocks/>
          </p:cNvGrpSpPr>
          <p:nvPr/>
        </p:nvGrpSpPr>
        <p:grpSpPr bwMode="auto">
          <a:xfrm>
            <a:off x="5580063" y="3532188"/>
            <a:ext cx="1081087" cy="792162"/>
            <a:chOff x="2517" y="1434"/>
            <a:chExt cx="681" cy="499"/>
          </a:xfrm>
        </p:grpSpPr>
        <p:sp>
          <p:nvSpPr>
            <p:cNvPr id="405526"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27"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F</a:t>
              </a:r>
            </a:p>
          </p:txBody>
        </p:sp>
      </p:grpSp>
      <p:sp>
        <p:nvSpPr>
          <p:cNvPr id="405528"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29"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0"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1"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2"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3"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4"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5"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5536"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E C G</a:t>
            </a:r>
          </a:p>
        </p:txBody>
      </p:sp>
    </p:spTree>
    <p:extLst>
      <p:ext uri="{BB962C8B-B14F-4D97-AF65-F5344CB8AC3E}">
        <p14:creationId xmlns:p14="http://schemas.microsoft.com/office/powerpoint/2010/main" val="1599345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Do same with E.</a:t>
            </a:r>
          </a:p>
        </p:txBody>
      </p:sp>
      <p:grpSp>
        <p:nvGrpSpPr>
          <p:cNvPr id="406531" name="Group 3"/>
          <p:cNvGrpSpPr>
            <a:grpSpLocks/>
          </p:cNvGrpSpPr>
          <p:nvPr/>
        </p:nvGrpSpPr>
        <p:grpSpPr bwMode="auto">
          <a:xfrm>
            <a:off x="3851275" y="723900"/>
            <a:ext cx="1081088" cy="792163"/>
            <a:chOff x="2517" y="1434"/>
            <a:chExt cx="681" cy="499"/>
          </a:xfrm>
        </p:grpSpPr>
        <p:sp>
          <p:nvSpPr>
            <p:cNvPr id="406532"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33"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6534" name="Group 6"/>
          <p:cNvGrpSpPr>
            <a:grpSpLocks/>
          </p:cNvGrpSpPr>
          <p:nvPr/>
        </p:nvGrpSpPr>
        <p:grpSpPr bwMode="auto">
          <a:xfrm>
            <a:off x="1403350" y="1444625"/>
            <a:ext cx="1081088" cy="792163"/>
            <a:chOff x="2517" y="1434"/>
            <a:chExt cx="681" cy="499"/>
          </a:xfrm>
        </p:grpSpPr>
        <p:sp>
          <p:nvSpPr>
            <p:cNvPr id="406535"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36"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06537" name="Group 9"/>
          <p:cNvGrpSpPr>
            <a:grpSpLocks/>
          </p:cNvGrpSpPr>
          <p:nvPr/>
        </p:nvGrpSpPr>
        <p:grpSpPr bwMode="auto">
          <a:xfrm>
            <a:off x="539750" y="2381250"/>
            <a:ext cx="1081088" cy="792163"/>
            <a:chOff x="2517" y="1434"/>
            <a:chExt cx="681" cy="499"/>
          </a:xfrm>
        </p:grpSpPr>
        <p:sp>
          <p:nvSpPr>
            <p:cNvPr id="406538"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39"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06540" name="Group 12"/>
          <p:cNvGrpSpPr>
            <a:grpSpLocks/>
          </p:cNvGrpSpPr>
          <p:nvPr/>
        </p:nvGrpSpPr>
        <p:grpSpPr bwMode="auto">
          <a:xfrm>
            <a:off x="2339975" y="2308225"/>
            <a:ext cx="1081088" cy="792163"/>
            <a:chOff x="2517" y="1434"/>
            <a:chExt cx="681" cy="499"/>
          </a:xfrm>
        </p:grpSpPr>
        <p:sp>
          <p:nvSpPr>
            <p:cNvPr id="406541"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42"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06543" name="Group 15"/>
          <p:cNvGrpSpPr>
            <a:grpSpLocks/>
          </p:cNvGrpSpPr>
          <p:nvPr/>
        </p:nvGrpSpPr>
        <p:grpSpPr bwMode="auto">
          <a:xfrm>
            <a:off x="6299200" y="1444625"/>
            <a:ext cx="1081088" cy="792163"/>
            <a:chOff x="2517" y="1434"/>
            <a:chExt cx="681" cy="499"/>
          </a:xfrm>
        </p:grpSpPr>
        <p:sp>
          <p:nvSpPr>
            <p:cNvPr id="406544"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45"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06546" name="Group 18"/>
          <p:cNvGrpSpPr>
            <a:grpSpLocks/>
          </p:cNvGrpSpPr>
          <p:nvPr/>
        </p:nvGrpSpPr>
        <p:grpSpPr bwMode="auto">
          <a:xfrm>
            <a:off x="4714875" y="2308225"/>
            <a:ext cx="1081088" cy="792163"/>
            <a:chOff x="2517" y="1434"/>
            <a:chExt cx="681" cy="499"/>
          </a:xfrm>
        </p:grpSpPr>
        <p:sp>
          <p:nvSpPr>
            <p:cNvPr id="406547"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48"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06549" name="Group 21"/>
          <p:cNvGrpSpPr>
            <a:grpSpLocks/>
          </p:cNvGrpSpPr>
          <p:nvPr/>
        </p:nvGrpSpPr>
        <p:grpSpPr bwMode="auto">
          <a:xfrm>
            <a:off x="5580063" y="3532188"/>
            <a:ext cx="1081087" cy="792162"/>
            <a:chOff x="2517" y="1434"/>
            <a:chExt cx="681" cy="499"/>
          </a:xfrm>
        </p:grpSpPr>
        <p:sp>
          <p:nvSpPr>
            <p:cNvPr id="406550"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51"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06552"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3"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4"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5"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6"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7"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8"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59"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6560"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a:t>
            </a:r>
            <a:r>
              <a:rPr lang="en-US" altLang="en-US">
                <a:solidFill>
                  <a:schemeClr val="folHlink"/>
                </a:solidFill>
              </a:rPr>
              <a:t>E</a:t>
            </a:r>
            <a:r>
              <a:rPr lang="en-US" altLang="en-US"/>
              <a:t> C G D F</a:t>
            </a:r>
          </a:p>
        </p:txBody>
      </p:sp>
    </p:spTree>
    <p:extLst>
      <p:ext uri="{BB962C8B-B14F-4D97-AF65-F5344CB8AC3E}">
        <p14:creationId xmlns:p14="http://schemas.microsoft.com/office/powerpoint/2010/main" val="104323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dirty="0"/>
              <a:t>Visit C.  </a:t>
            </a:r>
          </a:p>
          <a:p>
            <a:pPr>
              <a:buFont typeface="Wingdings" panose="05000000000000000000" pitchFamily="2" charset="2"/>
              <a:buNone/>
            </a:pPr>
            <a:r>
              <a:rPr lang="en-US" altLang="en-US" b="1" dirty="0"/>
              <a:t>Its neighbor F is already marked, so not queued.</a:t>
            </a:r>
          </a:p>
        </p:txBody>
      </p:sp>
      <p:grpSp>
        <p:nvGrpSpPr>
          <p:cNvPr id="407555" name="Group 3"/>
          <p:cNvGrpSpPr>
            <a:grpSpLocks/>
          </p:cNvGrpSpPr>
          <p:nvPr/>
        </p:nvGrpSpPr>
        <p:grpSpPr bwMode="auto">
          <a:xfrm>
            <a:off x="3851275" y="723900"/>
            <a:ext cx="1081088" cy="792163"/>
            <a:chOff x="2517" y="1434"/>
            <a:chExt cx="681" cy="499"/>
          </a:xfrm>
        </p:grpSpPr>
        <p:sp>
          <p:nvSpPr>
            <p:cNvPr id="407556"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57"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7558" name="Group 6"/>
          <p:cNvGrpSpPr>
            <a:grpSpLocks/>
          </p:cNvGrpSpPr>
          <p:nvPr/>
        </p:nvGrpSpPr>
        <p:grpSpPr bwMode="auto">
          <a:xfrm>
            <a:off x="1403350" y="1444625"/>
            <a:ext cx="1081088" cy="792163"/>
            <a:chOff x="2517" y="1434"/>
            <a:chExt cx="681" cy="499"/>
          </a:xfrm>
        </p:grpSpPr>
        <p:sp>
          <p:nvSpPr>
            <p:cNvPr id="407559"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0"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07561" name="Group 9"/>
          <p:cNvGrpSpPr>
            <a:grpSpLocks/>
          </p:cNvGrpSpPr>
          <p:nvPr/>
        </p:nvGrpSpPr>
        <p:grpSpPr bwMode="auto">
          <a:xfrm>
            <a:off x="539750" y="2381250"/>
            <a:ext cx="1081088" cy="792163"/>
            <a:chOff x="2517" y="1434"/>
            <a:chExt cx="681" cy="499"/>
          </a:xfrm>
        </p:grpSpPr>
        <p:sp>
          <p:nvSpPr>
            <p:cNvPr id="407562"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3"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07564" name="Group 12"/>
          <p:cNvGrpSpPr>
            <a:grpSpLocks/>
          </p:cNvGrpSpPr>
          <p:nvPr/>
        </p:nvGrpSpPr>
        <p:grpSpPr bwMode="auto">
          <a:xfrm>
            <a:off x="2339975" y="2308225"/>
            <a:ext cx="1081088" cy="792163"/>
            <a:chOff x="2517" y="1434"/>
            <a:chExt cx="681" cy="499"/>
          </a:xfrm>
        </p:grpSpPr>
        <p:sp>
          <p:nvSpPr>
            <p:cNvPr id="407565"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6"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07567" name="Group 15"/>
          <p:cNvGrpSpPr>
            <a:grpSpLocks/>
          </p:cNvGrpSpPr>
          <p:nvPr/>
        </p:nvGrpSpPr>
        <p:grpSpPr bwMode="auto">
          <a:xfrm>
            <a:off x="6299200" y="1444625"/>
            <a:ext cx="1081088" cy="792163"/>
            <a:chOff x="2517" y="1434"/>
            <a:chExt cx="681" cy="499"/>
          </a:xfrm>
        </p:grpSpPr>
        <p:sp>
          <p:nvSpPr>
            <p:cNvPr id="407568"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69"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07570" name="Group 18"/>
          <p:cNvGrpSpPr>
            <a:grpSpLocks/>
          </p:cNvGrpSpPr>
          <p:nvPr/>
        </p:nvGrpSpPr>
        <p:grpSpPr bwMode="auto">
          <a:xfrm>
            <a:off x="4714875" y="2308225"/>
            <a:ext cx="1081088" cy="792163"/>
            <a:chOff x="2517" y="1434"/>
            <a:chExt cx="681" cy="499"/>
          </a:xfrm>
        </p:grpSpPr>
        <p:sp>
          <p:nvSpPr>
            <p:cNvPr id="407571"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72"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07573" name="Group 21"/>
          <p:cNvGrpSpPr>
            <a:grpSpLocks/>
          </p:cNvGrpSpPr>
          <p:nvPr/>
        </p:nvGrpSpPr>
        <p:grpSpPr bwMode="auto">
          <a:xfrm>
            <a:off x="5580063" y="3532188"/>
            <a:ext cx="1081087" cy="792162"/>
            <a:chOff x="2517" y="1434"/>
            <a:chExt cx="681" cy="499"/>
          </a:xfrm>
        </p:grpSpPr>
        <p:sp>
          <p:nvSpPr>
            <p:cNvPr id="407574"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75"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07576"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77"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78"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79"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80"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81"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82"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83"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7584"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a:t>
            </a:r>
            <a:r>
              <a:rPr lang="en-US" altLang="en-US">
                <a:solidFill>
                  <a:schemeClr val="folHlink"/>
                </a:solidFill>
              </a:rPr>
              <a:t>E</a:t>
            </a:r>
            <a:r>
              <a:rPr lang="en-US" altLang="en-US"/>
              <a:t> </a:t>
            </a:r>
            <a:r>
              <a:rPr lang="en-US" altLang="en-US">
                <a:solidFill>
                  <a:schemeClr val="folHlink"/>
                </a:solidFill>
              </a:rPr>
              <a:t>C</a:t>
            </a:r>
            <a:r>
              <a:rPr lang="en-US" altLang="en-US"/>
              <a:t> G D F</a:t>
            </a:r>
          </a:p>
        </p:txBody>
      </p:sp>
    </p:spTree>
    <p:extLst>
      <p:ext uri="{BB962C8B-B14F-4D97-AF65-F5344CB8AC3E}">
        <p14:creationId xmlns:p14="http://schemas.microsoft.com/office/powerpoint/2010/main" val="856547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Visit G.  </a:t>
            </a:r>
          </a:p>
        </p:txBody>
      </p:sp>
      <p:grpSp>
        <p:nvGrpSpPr>
          <p:cNvPr id="408579" name="Group 3"/>
          <p:cNvGrpSpPr>
            <a:grpSpLocks/>
          </p:cNvGrpSpPr>
          <p:nvPr/>
        </p:nvGrpSpPr>
        <p:grpSpPr bwMode="auto">
          <a:xfrm>
            <a:off x="3851275" y="723900"/>
            <a:ext cx="1081088" cy="792163"/>
            <a:chOff x="2517" y="1434"/>
            <a:chExt cx="681" cy="499"/>
          </a:xfrm>
        </p:grpSpPr>
        <p:sp>
          <p:nvSpPr>
            <p:cNvPr id="408580"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81"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8582" name="Group 6"/>
          <p:cNvGrpSpPr>
            <a:grpSpLocks/>
          </p:cNvGrpSpPr>
          <p:nvPr/>
        </p:nvGrpSpPr>
        <p:grpSpPr bwMode="auto">
          <a:xfrm>
            <a:off x="1403350" y="1444625"/>
            <a:ext cx="1081088" cy="792163"/>
            <a:chOff x="2517" y="1434"/>
            <a:chExt cx="681" cy="499"/>
          </a:xfrm>
        </p:grpSpPr>
        <p:sp>
          <p:nvSpPr>
            <p:cNvPr id="408583"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84"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08585" name="Group 9"/>
          <p:cNvGrpSpPr>
            <a:grpSpLocks/>
          </p:cNvGrpSpPr>
          <p:nvPr/>
        </p:nvGrpSpPr>
        <p:grpSpPr bwMode="auto">
          <a:xfrm>
            <a:off x="539750" y="2381250"/>
            <a:ext cx="1081088" cy="792163"/>
            <a:chOff x="2517" y="1434"/>
            <a:chExt cx="681" cy="499"/>
          </a:xfrm>
        </p:grpSpPr>
        <p:sp>
          <p:nvSpPr>
            <p:cNvPr id="408586"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87"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08588" name="Group 12"/>
          <p:cNvGrpSpPr>
            <a:grpSpLocks/>
          </p:cNvGrpSpPr>
          <p:nvPr/>
        </p:nvGrpSpPr>
        <p:grpSpPr bwMode="auto">
          <a:xfrm>
            <a:off x="2339975" y="2308225"/>
            <a:ext cx="1081088" cy="792163"/>
            <a:chOff x="2517" y="1434"/>
            <a:chExt cx="681" cy="499"/>
          </a:xfrm>
        </p:grpSpPr>
        <p:sp>
          <p:nvSpPr>
            <p:cNvPr id="408589"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90"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08591" name="Group 15"/>
          <p:cNvGrpSpPr>
            <a:grpSpLocks/>
          </p:cNvGrpSpPr>
          <p:nvPr/>
        </p:nvGrpSpPr>
        <p:grpSpPr bwMode="auto">
          <a:xfrm>
            <a:off x="6299200" y="1444625"/>
            <a:ext cx="1081088" cy="792163"/>
            <a:chOff x="2517" y="1434"/>
            <a:chExt cx="681" cy="499"/>
          </a:xfrm>
        </p:grpSpPr>
        <p:sp>
          <p:nvSpPr>
            <p:cNvPr id="408592"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93"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08594" name="Group 18"/>
          <p:cNvGrpSpPr>
            <a:grpSpLocks/>
          </p:cNvGrpSpPr>
          <p:nvPr/>
        </p:nvGrpSpPr>
        <p:grpSpPr bwMode="auto">
          <a:xfrm>
            <a:off x="4714875" y="2308225"/>
            <a:ext cx="1081088" cy="792163"/>
            <a:chOff x="2517" y="1434"/>
            <a:chExt cx="681" cy="499"/>
          </a:xfrm>
        </p:grpSpPr>
        <p:sp>
          <p:nvSpPr>
            <p:cNvPr id="408595"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96"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08597" name="Group 21"/>
          <p:cNvGrpSpPr>
            <a:grpSpLocks/>
          </p:cNvGrpSpPr>
          <p:nvPr/>
        </p:nvGrpSpPr>
        <p:grpSpPr bwMode="auto">
          <a:xfrm>
            <a:off x="5580063" y="3532188"/>
            <a:ext cx="1081087" cy="792162"/>
            <a:chOff x="2517" y="1434"/>
            <a:chExt cx="681" cy="499"/>
          </a:xfrm>
        </p:grpSpPr>
        <p:sp>
          <p:nvSpPr>
            <p:cNvPr id="408598"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99"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08600"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1"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2"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3"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4"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5"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6"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7"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8608"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a:t>
            </a:r>
            <a:r>
              <a:rPr lang="en-US" altLang="en-US">
                <a:solidFill>
                  <a:schemeClr val="folHlink"/>
                </a:solidFill>
              </a:rPr>
              <a:t>E</a:t>
            </a:r>
            <a:r>
              <a:rPr lang="en-US" altLang="en-US"/>
              <a:t> </a:t>
            </a:r>
            <a:r>
              <a:rPr lang="en-US" altLang="en-US">
                <a:solidFill>
                  <a:schemeClr val="folHlink"/>
                </a:solidFill>
              </a:rPr>
              <a:t>C</a:t>
            </a:r>
            <a:r>
              <a:rPr lang="en-US" altLang="en-US"/>
              <a:t> </a:t>
            </a:r>
            <a:r>
              <a:rPr lang="en-US" altLang="en-US">
                <a:solidFill>
                  <a:schemeClr val="folHlink"/>
                </a:solidFill>
              </a:rPr>
              <a:t>G</a:t>
            </a:r>
            <a:r>
              <a:rPr lang="en-US" altLang="en-US"/>
              <a:t> D F</a:t>
            </a:r>
          </a:p>
        </p:txBody>
      </p:sp>
    </p:spTree>
    <p:extLst>
      <p:ext uri="{BB962C8B-B14F-4D97-AF65-F5344CB8AC3E}">
        <p14:creationId xmlns:p14="http://schemas.microsoft.com/office/powerpoint/2010/main" val="4097106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Visit D.  F, E marked so not queued.</a:t>
            </a:r>
          </a:p>
        </p:txBody>
      </p:sp>
      <p:grpSp>
        <p:nvGrpSpPr>
          <p:cNvPr id="409603" name="Group 3"/>
          <p:cNvGrpSpPr>
            <a:grpSpLocks/>
          </p:cNvGrpSpPr>
          <p:nvPr/>
        </p:nvGrpSpPr>
        <p:grpSpPr bwMode="auto">
          <a:xfrm>
            <a:off x="3851275" y="723900"/>
            <a:ext cx="1081088" cy="792163"/>
            <a:chOff x="2517" y="1434"/>
            <a:chExt cx="681" cy="499"/>
          </a:xfrm>
        </p:grpSpPr>
        <p:sp>
          <p:nvSpPr>
            <p:cNvPr id="409604"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05"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09606" name="Group 6"/>
          <p:cNvGrpSpPr>
            <a:grpSpLocks/>
          </p:cNvGrpSpPr>
          <p:nvPr/>
        </p:nvGrpSpPr>
        <p:grpSpPr bwMode="auto">
          <a:xfrm>
            <a:off x="1403350" y="1444625"/>
            <a:ext cx="1081088" cy="792163"/>
            <a:chOff x="2517" y="1434"/>
            <a:chExt cx="681" cy="499"/>
          </a:xfrm>
        </p:grpSpPr>
        <p:sp>
          <p:nvSpPr>
            <p:cNvPr id="409607"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08"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09609" name="Group 9"/>
          <p:cNvGrpSpPr>
            <a:grpSpLocks/>
          </p:cNvGrpSpPr>
          <p:nvPr/>
        </p:nvGrpSpPr>
        <p:grpSpPr bwMode="auto">
          <a:xfrm>
            <a:off x="539750" y="2381250"/>
            <a:ext cx="1081088" cy="792163"/>
            <a:chOff x="2517" y="1434"/>
            <a:chExt cx="681" cy="499"/>
          </a:xfrm>
        </p:grpSpPr>
        <p:sp>
          <p:nvSpPr>
            <p:cNvPr id="409610"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11"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09612" name="Group 12"/>
          <p:cNvGrpSpPr>
            <a:grpSpLocks/>
          </p:cNvGrpSpPr>
          <p:nvPr/>
        </p:nvGrpSpPr>
        <p:grpSpPr bwMode="auto">
          <a:xfrm>
            <a:off x="2339975" y="2308225"/>
            <a:ext cx="1081088" cy="792163"/>
            <a:chOff x="2517" y="1434"/>
            <a:chExt cx="681" cy="499"/>
          </a:xfrm>
        </p:grpSpPr>
        <p:sp>
          <p:nvSpPr>
            <p:cNvPr id="409613"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14"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09615" name="Group 15"/>
          <p:cNvGrpSpPr>
            <a:grpSpLocks/>
          </p:cNvGrpSpPr>
          <p:nvPr/>
        </p:nvGrpSpPr>
        <p:grpSpPr bwMode="auto">
          <a:xfrm>
            <a:off x="6299200" y="1444625"/>
            <a:ext cx="1081088" cy="792163"/>
            <a:chOff x="2517" y="1434"/>
            <a:chExt cx="681" cy="499"/>
          </a:xfrm>
        </p:grpSpPr>
        <p:sp>
          <p:nvSpPr>
            <p:cNvPr id="409616"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17"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09618" name="Group 18"/>
          <p:cNvGrpSpPr>
            <a:grpSpLocks/>
          </p:cNvGrpSpPr>
          <p:nvPr/>
        </p:nvGrpSpPr>
        <p:grpSpPr bwMode="auto">
          <a:xfrm>
            <a:off x="4714875" y="2308225"/>
            <a:ext cx="1081088" cy="792163"/>
            <a:chOff x="2517" y="1434"/>
            <a:chExt cx="681" cy="499"/>
          </a:xfrm>
        </p:grpSpPr>
        <p:sp>
          <p:nvSpPr>
            <p:cNvPr id="409619"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20"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09621" name="Group 21"/>
          <p:cNvGrpSpPr>
            <a:grpSpLocks/>
          </p:cNvGrpSpPr>
          <p:nvPr/>
        </p:nvGrpSpPr>
        <p:grpSpPr bwMode="auto">
          <a:xfrm>
            <a:off x="5580063" y="3532188"/>
            <a:ext cx="1081087" cy="792162"/>
            <a:chOff x="2517" y="1434"/>
            <a:chExt cx="681" cy="499"/>
          </a:xfrm>
        </p:grpSpPr>
        <p:sp>
          <p:nvSpPr>
            <p:cNvPr id="409622"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23"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09624"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25"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26"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27"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28"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29"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30"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31"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32"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a:t>
            </a:r>
            <a:r>
              <a:rPr lang="en-US" altLang="en-US">
                <a:solidFill>
                  <a:schemeClr val="folHlink"/>
                </a:solidFill>
              </a:rPr>
              <a:t>E</a:t>
            </a:r>
            <a:r>
              <a:rPr lang="en-US" altLang="en-US"/>
              <a:t> </a:t>
            </a:r>
            <a:r>
              <a:rPr lang="en-US" altLang="en-US">
                <a:solidFill>
                  <a:schemeClr val="folHlink"/>
                </a:solidFill>
              </a:rPr>
              <a:t>C</a:t>
            </a:r>
            <a:r>
              <a:rPr lang="en-US" altLang="en-US"/>
              <a:t> </a:t>
            </a:r>
            <a:r>
              <a:rPr lang="en-US" altLang="en-US">
                <a:solidFill>
                  <a:schemeClr val="folHlink"/>
                </a:solidFill>
              </a:rPr>
              <a:t>G</a:t>
            </a:r>
            <a:r>
              <a:rPr lang="en-US" altLang="en-US"/>
              <a:t> </a:t>
            </a:r>
            <a:r>
              <a:rPr lang="en-US" altLang="en-US">
                <a:solidFill>
                  <a:schemeClr val="folHlink"/>
                </a:solidFill>
              </a:rPr>
              <a:t>D</a:t>
            </a:r>
            <a:r>
              <a:rPr lang="en-US" altLang="en-US"/>
              <a:t> F</a:t>
            </a:r>
          </a:p>
        </p:txBody>
      </p:sp>
    </p:spTree>
    <p:extLst>
      <p:ext uri="{BB962C8B-B14F-4D97-AF65-F5344CB8AC3E}">
        <p14:creationId xmlns:p14="http://schemas.microsoft.com/office/powerpoint/2010/main" val="761393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Visit F. </a:t>
            </a:r>
          </a:p>
          <a:p>
            <a:pPr>
              <a:buFont typeface="Wingdings" panose="05000000000000000000" pitchFamily="2" charset="2"/>
              <a:buNone/>
            </a:pPr>
            <a:r>
              <a:rPr lang="en-US" altLang="en-US"/>
              <a:t>E, D, C marked, so not queued again.</a:t>
            </a:r>
          </a:p>
        </p:txBody>
      </p:sp>
      <p:grpSp>
        <p:nvGrpSpPr>
          <p:cNvPr id="410627" name="Group 3"/>
          <p:cNvGrpSpPr>
            <a:grpSpLocks/>
          </p:cNvGrpSpPr>
          <p:nvPr/>
        </p:nvGrpSpPr>
        <p:grpSpPr bwMode="auto">
          <a:xfrm>
            <a:off x="3851275" y="723900"/>
            <a:ext cx="1081088" cy="792163"/>
            <a:chOff x="2517" y="1434"/>
            <a:chExt cx="681" cy="499"/>
          </a:xfrm>
        </p:grpSpPr>
        <p:sp>
          <p:nvSpPr>
            <p:cNvPr id="410628"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29"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10630" name="Group 6"/>
          <p:cNvGrpSpPr>
            <a:grpSpLocks/>
          </p:cNvGrpSpPr>
          <p:nvPr/>
        </p:nvGrpSpPr>
        <p:grpSpPr bwMode="auto">
          <a:xfrm>
            <a:off x="1403350" y="1444625"/>
            <a:ext cx="1081088" cy="792163"/>
            <a:chOff x="2517" y="1434"/>
            <a:chExt cx="681" cy="499"/>
          </a:xfrm>
        </p:grpSpPr>
        <p:sp>
          <p:nvSpPr>
            <p:cNvPr id="410631"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32"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10633" name="Group 9"/>
          <p:cNvGrpSpPr>
            <a:grpSpLocks/>
          </p:cNvGrpSpPr>
          <p:nvPr/>
        </p:nvGrpSpPr>
        <p:grpSpPr bwMode="auto">
          <a:xfrm>
            <a:off x="539750" y="2381250"/>
            <a:ext cx="1081088" cy="792163"/>
            <a:chOff x="2517" y="1434"/>
            <a:chExt cx="681" cy="499"/>
          </a:xfrm>
        </p:grpSpPr>
        <p:sp>
          <p:nvSpPr>
            <p:cNvPr id="410634"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35"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10636" name="Group 12"/>
          <p:cNvGrpSpPr>
            <a:grpSpLocks/>
          </p:cNvGrpSpPr>
          <p:nvPr/>
        </p:nvGrpSpPr>
        <p:grpSpPr bwMode="auto">
          <a:xfrm>
            <a:off x="2339975" y="2308225"/>
            <a:ext cx="1081088" cy="792163"/>
            <a:chOff x="2517" y="1434"/>
            <a:chExt cx="681" cy="499"/>
          </a:xfrm>
        </p:grpSpPr>
        <p:sp>
          <p:nvSpPr>
            <p:cNvPr id="410637"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38"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10639" name="Group 15"/>
          <p:cNvGrpSpPr>
            <a:grpSpLocks/>
          </p:cNvGrpSpPr>
          <p:nvPr/>
        </p:nvGrpSpPr>
        <p:grpSpPr bwMode="auto">
          <a:xfrm>
            <a:off x="6299200" y="1444625"/>
            <a:ext cx="1081088" cy="792163"/>
            <a:chOff x="2517" y="1434"/>
            <a:chExt cx="681" cy="499"/>
          </a:xfrm>
        </p:grpSpPr>
        <p:sp>
          <p:nvSpPr>
            <p:cNvPr id="410640"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41"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10642" name="Group 18"/>
          <p:cNvGrpSpPr>
            <a:grpSpLocks/>
          </p:cNvGrpSpPr>
          <p:nvPr/>
        </p:nvGrpSpPr>
        <p:grpSpPr bwMode="auto">
          <a:xfrm>
            <a:off x="4714875" y="2308225"/>
            <a:ext cx="1081088" cy="792163"/>
            <a:chOff x="2517" y="1434"/>
            <a:chExt cx="681" cy="499"/>
          </a:xfrm>
        </p:grpSpPr>
        <p:sp>
          <p:nvSpPr>
            <p:cNvPr id="410643"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44"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10645" name="Group 21"/>
          <p:cNvGrpSpPr>
            <a:grpSpLocks/>
          </p:cNvGrpSpPr>
          <p:nvPr/>
        </p:nvGrpSpPr>
        <p:grpSpPr bwMode="auto">
          <a:xfrm>
            <a:off x="5580063" y="3532188"/>
            <a:ext cx="1081087" cy="792162"/>
            <a:chOff x="2517" y="1434"/>
            <a:chExt cx="681" cy="499"/>
          </a:xfrm>
        </p:grpSpPr>
        <p:sp>
          <p:nvSpPr>
            <p:cNvPr id="410646"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647"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10648"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49"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0"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1"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2"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3"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4"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5"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656"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a:t>
            </a:r>
            <a:r>
              <a:rPr lang="en-US" altLang="en-US">
                <a:solidFill>
                  <a:schemeClr val="folHlink"/>
                </a:solidFill>
              </a:rPr>
              <a:t>E</a:t>
            </a:r>
            <a:r>
              <a:rPr lang="en-US" altLang="en-US"/>
              <a:t> </a:t>
            </a:r>
            <a:r>
              <a:rPr lang="en-US" altLang="en-US">
                <a:solidFill>
                  <a:schemeClr val="folHlink"/>
                </a:solidFill>
              </a:rPr>
              <a:t>C</a:t>
            </a:r>
            <a:r>
              <a:rPr lang="en-US" altLang="en-US"/>
              <a:t> </a:t>
            </a:r>
            <a:r>
              <a:rPr lang="en-US" altLang="en-US">
                <a:solidFill>
                  <a:schemeClr val="folHlink"/>
                </a:solidFill>
              </a:rPr>
              <a:t>G</a:t>
            </a:r>
            <a:r>
              <a:rPr lang="en-US" altLang="en-US"/>
              <a:t> </a:t>
            </a:r>
            <a:r>
              <a:rPr lang="en-US" altLang="en-US">
                <a:solidFill>
                  <a:schemeClr val="folHlink"/>
                </a:solidFill>
              </a:rPr>
              <a:t>D</a:t>
            </a:r>
            <a:r>
              <a:rPr lang="en-US" altLang="en-US"/>
              <a:t> </a:t>
            </a:r>
            <a:r>
              <a:rPr lang="en-US" altLang="en-US">
                <a:solidFill>
                  <a:schemeClr val="folHlink"/>
                </a:solidFill>
              </a:rPr>
              <a:t>F</a:t>
            </a:r>
          </a:p>
        </p:txBody>
      </p:sp>
    </p:spTree>
    <p:extLst>
      <p:ext uri="{BB962C8B-B14F-4D97-AF65-F5344CB8AC3E}">
        <p14:creationId xmlns:p14="http://schemas.microsoft.com/office/powerpoint/2010/main" val="3583165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body" idx="1"/>
          </p:nvPr>
        </p:nvSpPr>
        <p:spPr>
          <a:xfrm>
            <a:off x="457200" y="4324350"/>
            <a:ext cx="8686800" cy="1152525"/>
          </a:xfrm>
        </p:spPr>
        <p:txBody>
          <a:bodyPr/>
          <a:lstStyle/>
          <a:p>
            <a:pPr>
              <a:buFont typeface="Wingdings" panose="05000000000000000000" pitchFamily="2" charset="2"/>
              <a:buNone/>
            </a:pPr>
            <a:r>
              <a:rPr lang="en-US" altLang="en-US"/>
              <a:t>Done.  We have explored the graph in order:</a:t>
            </a:r>
          </a:p>
          <a:p>
            <a:pPr algn="ctr">
              <a:buFont typeface="Wingdings" panose="05000000000000000000" pitchFamily="2" charset="2"/>
              <a:buNone/>
            </a:pPr>
            <a:r>
              <a:rPr lang="en-US" altLang="en-US"/>
              <a:t>A B E C G D F.</a:t>
            </a:r>
          </a:p>
        </p:txBody>
      </p:sp>
      <p:grpSp>
        <p:nvGrpSpPr>
          <p:cNvPr id="411651" name="Group 3"/>
          <p:cNvGrpSpPr>
            <a:grpSpLocks/>
          </p:cNvGrpSpPr>
          <p:nvPr/>
        </p:nvGrpSpPr>
        <p:grpSpPr bwMode="auto">
          <a:xfrm>
            <a:off x="3851275" y="723900"/>
            <a:ext cx="1081088" cy="792163"/>
            <a:chOff x="2517" y="1434"/>
            <a:chExt cx="681" cy="499"/>
          </a:xfrm>
        </p:grpSpPr>
        <p:sp>
          <p:nvSpPr>
            <p:cNvPr id="411652" name="Oval 4"/>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53" name="Text Box 5"/>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A</a:t>
              </a:r>
            </a:p>
          </p:txBody>
        </p:sp>
      </p:grpSp>
      <p:grpSp>
        <p:nvGrpSpPr>
          <p:cNvPr id="411654" name="Group 6"/>
          <p:cNvGrpSpPr>
            <a:grpSpLocks/>
          </p:cNvGrpSpPr>
          <p:nvPr/>
        </p:nvGrpSpPr>
        <p:grpSpPr bwMode="auto">
          <a:xfrm>
            <a:off x="1403350" y="1444625"/>
            <a:ext cx="1081088" cy="792163"/>
            <a:chOff x="2517" y="1434"/>
            <a:chExt cx="681" cy="499"/>
          </a:xfrm>
        </p:grpSpPr>
        <p:sp>
          <p:nvSpPr>
            <p:cNvPr id="411655" name="Oval 7"/>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56" name="Text Box 8"/>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B</a:t>
              </a:r>
            </a:p>
          </p:txBody>
        </p:sp>
      </p:grpSp>
      <p:grpSp>
        <p:nvGrpSpPr>
          <p:cNvPr id="411657" name="Group 9"/>
          <p:cNvGrpSpPr>
            <a:grpSpLocks/>
          </p:cNvGrpSpPr>
          <p:nvPr/>
        </p:nvGrpSpPr>
        <p:grpSpPr bwMode="auto">
          <a:xfrm>
            <a:off x="539750" y="2381250"/>
            <a:ext cx="1081088" cy="792163"/>
            <a:chOff x="2517" y="1434"/>
            <a:chExt cx="681" cy="499"/>
          </a:xfrm>
        </p:grpSpPr>
        <p:sp>
          <p:nvSpPr>
            <p:cNvPr id="411658" name="Oval 10"/>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59" name="Text Box 11"/>
            <p:cNvSpPr txBox="1">
              <a:spLocks noChangeArrowheads="1"/>
            </p:cNvSpPr>
            <p:nvPr/>
          </p:nvSpPr>
          <p:spPr bwMode="auto">
            <a:xfrm>
              <a:off x="2744" y="1525"/>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G</a:t>
              </a:r>
            </a:p>
          </p:txBody>
        </p:sp>
      </p:grpSp>
      <p:grpSp>
        <p:nvGrpSpPr>
          <p:cNvPr id="411660" name="Group 12"/>
          <p:cNvGrpSpPr>
            <a:grpSpLocks/>
          </p:cNvGrpSpPr>
          <p:nvPr/>
        </p:nvGrpSpPr>
        <p:grpSpPr bwMode="auto">
          <a:xfrm>
            <a:off x="2339975" y="2308225"/>
            <a:ext cx="1081088" cy="792163"/>
            <a:chOff x="2517" y="1434"/>
            <a:chExt cx="681" cy="499"/>
          </a:xfrm>
        </p:grpSpPr>
        <p:sp>
          <p:nvSpPr>
            <p:cNvPr id="411661" name="Oval 13"/>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2" name="Text Box 14"/>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C</a:t>
              </a:r>
            </a:p>
          </p:txBody>
        </p:sp>
      </p:grpSp>
      <p:grpSp>
        <p:nvGrpSpPr>
          <p:cNvPr id="411663" name="Group 15"/>
          <p:cNvGrpSpPr>
            <a:grpSpLocks/>
          </p:cNvGrpSpPr>
          <p:nvPr/>
        </p:nvGrpSpPr>
        <p:grpSpPr bwMode="auto">
          <a:xfrm>
            <a:off x="6299200" y="1444625"/>
            <a:ext cx="1081088" cy="792163"/>
            <a:chOff x="2517" y="1434"/>
            <a:chExt cx="681" cy="499"/>
          </a:xfrm>
        </p:grpSpPr>
        <p:sp>
          <p:nvSpPr>
            <p:cNvPr id="411664" name="Oval 16"/>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5" name="Text Box 17"/>
            <p:cNvSpPr txBox="1">
              <a:spLocks noChangeArrowheads="1"/>
            </p:cNvSpPr>
            <p:nvPr/>
          </p:nvSpPr>
          <p:spPr bwMode="auto">
            <a:xfrm>
              <a:off x="2744" y="152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E</a:t>
              </a:r>
            </a:p>
          </p:txBody>
        </p:sp>
      </p:grpSp>
      <p:grpSp>
        <p:nvGrpSpPr>
          <p:cNvPr id="411666" name="Group 18"/>
          <p:cNvGrpSpPr>
            <a:grpSpLocks/>
          </p:cNvGrpSpPr>
          <p:nvPr/>
        </p:nvGrpSpPr>
        <p:grpSpPr bwMode="auto">
          <a:xfrm>
            <a:off x="4714875" y="2308225"/>
            <a:ext cx="1081088" cy="792163"/>
            <a:chOff x="2517" y="1434"/>
            <a:chExt cx="681" cy="499"/>
          </a:xfrm>
        </p:grpSpPr>
        <p:sp>
          <p:nvSpPr>
            <p:cNvPr id="411667" name="Oval 19"/>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68" name="Text Box 20"/>
            <p:cNvSpPr txBox="1">
              <a:spLocks noChangeArrowheads="1"/>
            </p:cNvSpPr>
            <p:nvPr/>
          </p:nvSpPr>
          <p:spPr bwMode="auto">
            <a:xfrm>
              <a:off x="2744" y="15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D</a:t>
              </a:r>
            </a:p>
          </p:txBody>
        </p:sp>
      </p:grpSp>
      <p:grpSp>
        <p:nvGrpSpPr>
          <p:cNvPr id="411669" name="Group 21"/>
          <p:cNvGrpSpPr>
            <a:grpSpLocks/>
          </p:cNvGrpSpPr>
          <p:nvPr/>
        </p:nvGrpSpPr>
        <p:grpSpPr bwMode="auto">
          <a:xfrm>
            <a:off x="5580063" y="3532188"/>
            <a:ext cx="1081087" cy="792162"/>
            <a:chOff x="2517" y="1434"/>
            <a:chExt cx="681" cy="499"/>
          </a:xfrm>
        </p:grpSpPr>
        <p:sp>
          <p:nvSpPr>
            <p:cNvPr id="411670" name="Oval 22"/>
            <p:cNvSpPr>
              <a:spLocks noChangeArrowheads="1"/>
            </p:cNvSpPr>
            <p:nvPr/>
          </p:nvSpPr>
          <p:spPr bwMode="auto">
            <a:xfrm>
              <a:off x="2517" y="1434"/>
              <a:ext cx="681" cy="49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671" name="Text Box 23"/>
            <p:cNvSpPr txBox="1">
              <a:spLocks noChangeArrowheads="1"/>
            </p:cNvSpPr>
            <p:nvPr/>
          </p:nvSpPr>
          <p:spPr bwMode="auto">
            <a:xfrm>
              <a:off x="2744" y="152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F</a:t>
              </a:r>
            </a:p>
          </p:txBody>
        </p:sp>
      </p:grpSp>
      <p:sp>
        <p:nvSpPr>
          <p:cNvPr id="411672" name="Line 24"/>
          <p:cNvSpPr>
            <a:spLocks noChangeShapeType="1"/>
          </p:cNvSpPr>
          <p:nvPr/>
        </p:nvSpPr>
        <p:spPr bwMode="auto">
          <a:xfrm flipH="1">
            <a:off x="2482850" y="1371600"/>
            <a:ext cx="1439863"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3" name="Line 25"/>
          <p:cNvSpPr>
            <a:spLocks noChangeShapeType="1"/>
          </p:cNvSpPr>
          <p:nvPr/>
        </p:nvSpPr>
        <p:spPr bwMode="auto">
          <a:xfrm>
            <a:off x="4859338" y="1300163"/>
            <a:ext cx="14398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4" name="Line 26"/>
          <p:cNvSpPr>
            <a:spLocks noChangeShapeType="1"/>
          </p:cNvSpPr>
          <p:nvPr/>
        </p:nvSpPr>
        <p:spPr bwMode="auto">
          <a:xfrm flipH="1">
            <a:off x="6300788" y="2163763"/>
            <a:ext cx="863600" cy="1368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5" name="Line 27"/>
          <p:cNvSpPr>
            <a:spLocks noChangeShapeType="1"/>
          </p:cNvSpPr>
          <p:nvPr/>
        </p:nvSpPr>
        <p:spPr bwMode="auto">
          <a:xfrm flipH="1">
            <a:off x="5795963" y="2163763"/>
            <a:ext cx="647700" cy="433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6" name="Line 28"/>
          <p:cNvSpPr>
            <a:spLocks noChangeShapeType="1"/>
          </p:cNvSpPr>
          <p:nvPr/>
        </p:nvSpPr>
        <p:spPr bwMode="auto">
          <a:xfrm>
            <a:off x="5435600" y="3100388"/>
            <a:ext cx="360363"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7" name="Line 29"/>
          <p:cNvSpPr>
            <a:spLocks noChangeShapeType="1"/>
          </p:cNvSpPr>
          <p:nvPr/>
        </p:nvSpPr>
        <p:spPr bwMode="auto">
          <a:xfrm flipH="1" flipV="1">
            <a:off x="3419475" y="2884488"/>
            <a:ext cx="2160588" cy="1008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8" name="Line 30"/>
          <p:cNvSpPr>
            <a:spLocks noChangeShapeType="1"/>
          </p:cNvSpPr>
          <p:nvPr/>
        </p:nvSpPr>
        <p:spPr bwMode="auto">
          <a:xfrm>
            <a:off x="2195513" y="2163763"/>
            <a:ext cx="288925"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79" name="Line 31"/>
          <p:cNvSpPr>
            <a:spLocks noChangeShapeType="1"/>
          </p:cNvSpPr>
          <p:nvPr/>
        </p:nvSpPr>
        <p:spPr bwMode="auto">
          <a:xfrm flipH="1">
            <a:off x="1403350" y="2163763"/>
            <a:ext cx="215900" cy="288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1680" name="Rectangle 32"/>
          <p:cNvSpPr>
            <a:spLocks noChangeArrowheads="1"/>
          </p:cNvSpPr>
          <p:nvPr/>
        </p:nvSpPr>
        <p:spPr bwMode="auto">
          <a:xfrm>
            <a:off x="0" y="76200"/>
            <a:ext cx="82296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buFont typeface="Wingdings" panose="05000000000000000000" pitchFamily="2" charset="2"/>
              <a:buNone/>
            </a:pPr>
            <a:r>
              <a:rPr lang="en-US" altLang="en-US"/>
              <a:t>Queue: </a:t>
            </a:r>
            <a:r>
              <a:rPr lang="en-US" altLang="en-US">
                <a:solidFill>
                  <a:schemeClr val="folHlink"/>
                </a:solidFill>
              </a:rPr>
              <a:t>A</a:t>
            </a:r>
            <a:r>
              <a:rPr lang="en-US" altLang="en-US"/>
              <a:t> </a:t>
            </a:r>
            <a:r>
              <a:rPr lang="en-US" altLang="en-US">
                <a:solidFill>
                  <a:schemeClr val="folHlink"/>
                </a:solidFill>
              </a:rPr>
              <a:t>B</a:t>
            </a:r>
            <a:r>
              <a:rPr lang="en-US" altLang="en-US"/>
              <a:t> </a:t>
            </a:r>
            <a:r>
              <a:rPr lang="en-US" altLang="en-US">
                <a:solidFill>
                  <a:schemeClr val="folHlink"/>
                </a:solidFill>
              </a:rPr>
              <a:t>E</a:t>
            </a:r>
            <a:r>
              <a:rPr lang="en-US" altLang="en-US"/>
              <a:t> </a:t>
            </a:r>
            <a:r>
              <a:rPr lang="en-US" altLang="en-US">
                <a:solidFill>
                  <a:schemeClr val="folHlink"/>
                </a:solidFill>
              </a:rPr>
              <a:t>C</a:t>
            </a:r>
            <a:r>
              <a:rPr lang="en-US" altLang="en-US"/>
              <a:t> </a:t>
            </a:r>
            <a:r>
              <a:rPr lang="en-US" altLang="en-US">
                <a:solidFill>
                  <a:schemeClr val="folHlink"/>
                </a:solidFill>
              </a:rPr>
              <a:t>G</a:t>
            </a:r>
            <a:r>
              <a:rPr lang="en-US" altLang="en-US"/>
              <a:t> </a:t>
            </a:r>
            <a:r>
              <a:rPr lang="en-US" altLang="en-US">
                <a:solidFill>
                  <a:schemeClr val="folHlink"/>
                </a:solidFill>
              </a:rPr>
              <a:t>D</a:t>
            </a:r>
            <a:r>
              <a:rPr lang="en-US" altLang="en-US"/>
              <a:t> </a:t>
            </a:r>
            <a:r>
              <a:rPr lang="en-US" altLang="en-US">
                <a:solidFill>
                  <a:schemeClr val="folHlink"/>
                </a:solidFill>
              </a:rPr>
              <a:t>F</a:t>
            </a:r>
          </a:p>
        </p:txBody>
      </p:sp>
    </p:spTree>
    <p:extLst>
      <p:ext uri="{BB962C8B-B14F-4D97-AF65-F5344CB8AC3E}">
        <p14:creationId xmlns:p14="http://schemas.microsoft.com/office/powerpoint/2010/main" val="250626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066798"/>
            <a:ext cx="4953000" cy="4575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algn="l"/>
            <a:r>
              <a:rPr lang="en-US" sz="2400" b="1" dirty="0">
                <a:solidFill>
                  <a:srgbClr val="00B050"/>
                </a:solidFill>
              </a:rPr>
              <a:t>Exercise</a:t>
            </a:r>
            <a:r>
              <a:rPr lang="en-US" sz="2400" dirty="0">
                <a:solidFill>
                  <a:srgbClr val="00B050"/>
                </a:solidFill>
              </a:rPr>
              <a:t>: show the BFS </a:t>
            </a:r>
            <a:r>
              <a:rPr lang="en-US" altLang="en-US" sz="2400" dirty="0">
                <a:solidFill>
                  <a:srgbClr val="00B050"/>
                </a:solidFill>
              </a:rPr>
              <a:t>traversal, beginning at vertex a</a:t>
            </a:r>
            <a:endParaRPr lang="en-US" sz="2400" dirty="0">
              <a:solidFill>
                <a:srgbClr val="00B050"/>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 y="675039"/>
            <a:ext cx="4628594"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8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5"/>
          <p:cNvSpPr>
            <a:spLocks noGrp="1" noChangeArrowheads="1"/>
          </p:cNvSpPr>
          <p:nvPr>
            <p:ph type="title"/>
          </p:nvPr>
        </p:nvSpPr>
        <p:spPr>
          <a:xfrm>
            <a:off x="628650" y="1"/>
            <a:ext cx="7886700" cy="762000"/>
          </a:xfrm>
          <a:noFill/>
          <a:ln/>
        </p:spPr>
        <p:txBody>
          <a:bodyPr/>
          <a:lstStyle/>
          <a:p>
            <a:pPr algn="ctr"/>
            <a:r>
              <a:rPr lang="en-US" altLang="en-US" dirty="0">
                <a:ea typeface="MS Mincho" panose="02020609040205080304" pitchFamily="49" charset="-128"/>
              </a:rPr>
              <a:t>Trees vs graphs</a:t>
            </a:r>
            <a:endParaRPr lang="en-US" altLang="en-US" dirty="0"/>
          </a:p>
        </p:txBody>
      </p:sp>
      <p:sp>
        <p:nvSpPr>
          <p:cNvPr id="6147" name="Rectangle 3"/>
          <p:cNvSpPr>
            <a:spLocks noGrp="1" noChangeArrowheads="1"/>
          </p:cNvSpPr>
          <p:nvPr>
            <p:ph idx="1"/>
          </p:nvPr>
        </p:nvSpPr>
        <p:spPr>
          <a:xfrm>
            <a:off x="628650" y="762000"/>
            <a:ext cx="7772400" cy="1676400"/>
          </a:xfrm>
        </p:spPr>
        <p:txBody>
          <a:bodyPr>
            <a:noAutofit/>
          </a:bodyPr>
          <a:lstStyle/>
          <a:p>
            <a:r>
              <a:rPr lang="en-US" altLang="en-US" sz="2800" dirty="0"/>
              <a:t>Every tree is a graph with some restrictions:</a:t>
            </a:r>
          </a:p>
          <a:p>
            <a:pPr lvl="1"/>
            <a:r>
              <a:rPr lang="en-US" altLang="en-US" sz="2400" dirty="0"/>
              <a:t>the tree is </a:t>
            </a:r>
            <a:r>
              <a:rPr lang="en-US" altLang="en-US" sz="2400" b="1" dirty="0"/>
              <a:t>directed</a:t>
            </a:r>
          </a:p>
          <a:p>
            <a:pPr lvl="1"/>
            <a:r>
              <a:rPr lang="en-US" altLang="en-US" sz="2400" dirty="0"/>
              <a:t>there are </a:t>
            </a:r>
            <a:r>
              <a:rPr lang="en-US" altLang="en-US" sz="2400" b="1" dirty="0"/>
              <a:t>no cycles </a:t>
            </a:r>
            <a:r>
              <a:rPr lang="en-US" altLang="en-US" sz="2400" dirty="0"/>
              <a:t>(directed or undirected)</a:t>
            </a:r>
          </a:p>
          <a:p>
            <a:pPr lvl="1"/>
            <a:r>
              <a:rPr lang="en-US" altLang="en-US" sz="2400" dirty="0"/>
              <a:t>there is a </a:t>
            </a:r>
            <a:r>
              <a:rPr lang="en-US" altLang="en-US" sz="2400" b="1" dirty="0"/>
              <a:t>directed path from the root to every node</a:t>
            </a:r>
          </a:p>
        </p:txBody>
      </p:sp>
      <p:pic>
        <p:nvPicPr>
          <p:cNvPr id="6148" name="Picture 4" descr="C:\My Documents\308 PowerPoint\Figures\MACJOBS\JPEGS\CHAP09\P551.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1219200" y="2590800"/>
            <a:ext cx="5867400" cy="3597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Topological Sort</a:t>
            </a:r>
          </a:p>
        </p:txBody>
      </p:sp>
      <p:sp>
        <p:nvSpPr>
          <p:cNvPr id="3" name="Content Placeholder 2"/>
          <p:cNvSpPr>
            <a:spLocks noGrp="1"/>
          </p:cNvSpPr>
          <p:nvPr>
            <p:ph idx="1"/>
          </p:nvPr>
        </p:nvSpPr>
        <p:spPr>
          <a:xfrm>
            <a:off x="190500" y="1143000"/>
            <a:ext cx="8762999" cy="5715000"/>
          </a:xfrm>
        </p:spPr>
        <p:txBody>
          <a:bodyPr>
            <a:noAutofit/>
          </a:bodyPr>
          <a:lstStyle/>
          <a:p>
            <a:r>
              <a:rPr lang="en-US" sz="2400" dirty="0"/>
              <a:t>An </a:t>
            </a:r>
            <a:r>
              <a:rPr lang="en-US" sz="2400" b="1" dirty="0"/>
              <a:t>ordering of vertices </a:t>
            </a:r>
            <a:r>
              <a:rPr lang="en-US" sz="2400" dirty="0"/>
              <a:t>in a directed acyclic graph(DAG), such that for every directed edge </a:t>
            </a:r>
            <a:r>
              <a:rPr lang="en-US" sz="2400" dirty="0" err="1"/>
              <a:t>uv</a:t>
            </a:r>
            <a:r>
              <a:rPr lang="en-US" sz="2400" dirty="0"/>
              <a:t> from vertex u to vertex v, u comes before v in the ordering. This is not possible if the graph has a cycle.</a:t>
            </a:r>
          </a:p>
          <a:p>
            <a:r>
              <a:rPr lang="en-US" sz="2400" dirty="0"/>
              <a:t>Any DAG has </a:t>
            </a:r>
            <a:r>
              <a:rPr lang="en-US" sz="2400" b="1" dirty="0"/>
              <a:t>at least one </a:t>
            </a:r>
            <a:r>
              <a:rPr lang="en-US" sz="2400" dirty="0"/>
              <a:t>topological ordering.</a:t>
            </a:r>
          </a:p>
          <a:p>
            <a:r>
              <a:rPr lang="en-US" sz="2400" b="1" dirty="0">
                <a:solidFill>
                  <a:srgbClr val="00B050"/>
                </a:solidFill>
              </a:rPr>
              <a:t>Examples: </a:t>
            </a:r>
          </a:p>
          <a:p>
            <a:pPr lvl="1"/>
            <a:r>
              <a:rPr lang="en-US" sz="2400" dirty="0"/>
              <a:t>Course prerequisites</a:t>
            </a:r>
          </a:p>
          <a:p>
            <a:pPr lvl="1"/>
            <a:r>
              <a:rPr lang="en-US" sz="2400" b="1" dirty="0"/>
              <a:t>Scheduling</a:t>
            </a:r>
            <a:r>
              <a:rPr lang="en-US" sz="2400" dirty="0"/>
              <a:t> a sequence of jobs or tasks based on their dependencies. The jobs are represented by vertices, and there is an edge from x to y if job x must be completed before job y can be started (for example, when washing clothes, the washing machine must finish before we put the clothes to dry). In this application, a topological ordering is just </a:t>
            </a:r>
            <a:r>
              <a:rPr lang="en-US" sz="2400" b="1" dirty="0"/>
              <a:t>a valid sequence for the tasks.</a:t>
            </a: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21116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868363"/>
          </a:xfrm>
        </p:spPr>
        <p:txBody>
          <a:bodyPr/>
          <a:lstStyle/>
          <a:p>
            <a:r>
              <a:rPr lang="en-US" dirty="0"/>
              <a:t>Topological Sort</a:t>
            </a:r>
          </a:p>
        </p:txBody>
      </p:sp>
      <p:sp>
        <p:nvSpPr>
          <p:cNvPr id="3" name="Content Placeholder 2"/>
          <p:cNvSpPr>
            <a:spLocks noGrp="1"/>
          </p:cNvSpPr>
          <p:nvPr>
            <p:ph idx="1"/>
          </p:nvPr>
        </p:nvSpPr>
        <p:spPr>
          <a:xfrm>
            <a:off x="628650" y="1197136"/>
            <a:ext cx="7886700" cy="4351338"/>
          </a:xfrm>
        </p:spPr>
        <p:txBody>
          <a:bodyPr>
            <a:normAutofit/>
          </a:bodyPr>
          <a:lstStyle/>
          <a:p>
            <a:r>
              <a:rPr lang="en-US" sz="2800" b="1" dirty="0">
                <a:solidFill>
                  <a:srgbClr val="00B050"/>
                </a:solidFill>
              </a:rPr>
              <a:t>Algorithm:</a:t>
            </a:r>
          </a:p>
          <a:p>
            <a:pPr marL="800100" lvl="1" indent="-457200">
              <a:buFont typeface="+mj-lt"/>
              <a:buAutoNum type="arabicPeriod"/>
            </a:pPr>
            <a:r>
              <a:rPr lang="en-US" sz="2400" dirty="0"/>
              <a:t>Find a vertex with no incoming edges</a:t>
            </a:r>
          </a:p>
          <a:p>
            <a:pPr marL="800100" lvl="1" indent="-457200">
              <a:buFont typeface="+mj-lt"/>
              <a:buAutoNum type="arabicPeriod"/>
            </a:pPr>
            <a:r>
              <a:rPr lang="en-US" sz="2400" dirty="0"/>
              <a:t>Process it (remove outgoing edges from it) and then remove it from the graph</a:t>
            </a:r>
          </a:p>
          <a:p>
            <a:pPr marL="800100" lvl="1" indent="-457200">
              <a:buFont typeface="+mj-lt"/>
              <a:buAutoNum type="arabicPeriod"/>
            </a:pPr>
            <a:r>
              <a:rPr lang="en-US" sz="2400" dirty="0"/>
              <a:t>Repeat</a:t>
            </a:r>
          </a:p>
          <a:p>
            <a:endParaRPr lang="en-US" sz="2400" dirty="0"/>
          </a:p>
        </p:txBody>
      </p:sp>
    </p:spTree>
    <p:extLst>
      <p:ext uri="{BB962C8B-B14F-4D97-AF65-F5344CB8AC3E}">
        <p14:creationId xmlns:p14="http://schemas.microsoft.com/office/powerpoint/2010/main" val="350299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6530"/>
            <a:ext cx="3646412" cy="247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176" y="1664890"/>
            <a:ext cx="5414824" cy="207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150588" y="3962400"/>
            <a:ext cx="4572000" cy="1323439"/>
          </a:xfrm>
          <a:prstGeom prst="rect">
            <a:avLst/>
          </a:prstGeom>
        </p:spPr>
        <p:txBody>
          <a:bodyPr>
            <a:spAutoFit/>
          </a:bodyPr>
          <a:lstStyle/>
          <a:p>
            <a:r>
              <a:rPr lang="en-US" altLang="en-US" dirty="0"/>
              <a:t>The graph above arranged according to the topological orders </a:t>
            </a:r>
          </a:p>
          <a:p>
            <a:r>
              <a:rPr lang="en-US" altLang="en-US" dirty="0"/>
              <a:t>(a) </a:t>
            </a:r>
            <a:r>
              <a:rPr lang="en-US" altLang="en-US" i="1" dirty="0"/>
              <a:t>a, g, d, b, e, c, f </a:t>
            </a:r>
          </a:p>
          <a:p>
            <a:r>
              <a:rPr lang="en-US" altLang="en-US" dirty="0"/>
              <a:t> (b) </a:t>
            </a:r>
            <a:r>
              <a:rPr lang="en-US" altLang="en-US" i="1" dirty="0"/>
              <a:t>a, b, g, d, e, f, c</a:t>
            </a:r>
          </a:p>
        </p:txBody>
      </p:sp>
    </p:spTree>
    <p:extLst>
      <p:ext uri="{BB962C8B-B14F-4D97-AF65-F5344CB8AC3E}">
        <p14:creationId xmlns:p14="http://schemas.microsoft.com/office/powerpoint/2010/main" val="33940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2714626"/>
            <a:ext cx="7391400" cy="4351338"/>
          </a:xfrm>
        </p:spPr>
        <p:txBody>
          <a:bodyPr/>
          <a:lstStyle/>
          <a:p>
            <a:r>
              <a:rPr lang="en-US" dirty="0"/>
              <a:t>The graph above has many valid topological sorts, including:</a:t>
            </a:r>
          </a:p>
          <a:p>
            <a:r>
              <a:rPr lang="en-US" dirty="0"/>
              <a:t>5, 7, 3, 11, 8, 2, 9, 10 (visual left-to-right, top-to-bottom)</a:t>
            </a:r>
          </a:p>
          <a:p>
            <a:r>
              <a:rPr lang="en-US" dirty="0"/>
              <a:t>3, 5, 7, 8, 11, 2, 9, 10 (smallest-numbered available vertex first)</a:t>
            </a:r>
          </a:p>
          <a:p>
            <a:r>
              <a:rPr lang="en-US" dirty="0"/>
              <a:t>5, 7, 3, 8, 11, 10, 9, 2 (fewest edges first)</a:t>
            </a:r>
          </a:p>
          <a:p>
            <a:r>
              <a:rPr lang="en-US" dirty="0"/>
              <a:t>7, 5, 11, 3, 10, 8, 9, 2 (largest-numbered available vertex first)</a:t>
            </a:r>
          </a:p>
          <a:p>
            <a:r>
              <a:rPr lang="en-US" dirty="0"/>
              <a:t>5, 7, 11, 2, 3, 8, 9, 10 (attempting top-to-bottom, left-to-right)</a:t>
            </a:r>
          </a:p>
          <a:p>
            <a:r>
              <a:rPr lang="en-US" dirty="0"/>
              <a:t>3, 7, 8, 5, 11, 10, 2, 9 (arbitrary)</a:t>
            </a:r>
          </a:p>
        </p:txBody>
      </p:sp>
      <p:pic>
        <p:nvPicPr>
          <p:cNvPr id="6146" name="Picture 2" descr="Directed acyclic graph 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7771"/>
            <a:ext cx="2905125" cy="233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6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6037"/>
            <a:ext cx="7886700" cy="639763"/>
          </a:xfrm>
        </p:spPr>
        <p:txBody>
          <a:bodyPr/>
          <a:lstStyle/>
          <a:p>
            <a:r>
              <a:rPr lang="en-US" altLang="en-US" dirty="0"/>
              <a:t>Topological sorting algorithm – version 1 </a:t>
            </a:r>
            <a:endParaRPr lang="en-US" dirty="0"/>
          </a:p>
        </p:txBody>
      </p:sp>
      <p:sp>
        <p:nvSpPr>
          <p:cNvPr id="4" name="Rectangle 3"/>
          <p:cNvSpPr/>
          <p:nvPr/>
        </p:nvSpPr>
        <p:spPr>
          <a:xfrm>
            <a:off x="228600" y="914400"/>
            <a:ext cx="8686800" cy="1015663"/>
          </a:xfrm>
          <a:prstGeom prst="rect">
            <a:avLst/>
          </a:prstGeom>
        </p:spPr>
        <p:txBody>
          <a:bodyPr wrap="square">
            <a:spAutoFit/>
          </a:bodyPr>
          <a:lstStyle/>
          <a:p>
            <a:pPr algn="l"/>
            <a:r>
              <a:rPr lang="en-US" dirty="0"/>
              <a:t>The </a:t>
            </a:r>
            <a:r>
              <a:rPr lang="en-US" b="1" dirty="0" err="1"/>
              <a:t>indegree</a:t>
            </a:r>
            <a:r>
              <a:rPr lang="en-US" b="1" dirty="0"/>
              <a:t> of vertex </a:t>
            </a:r>
            <a:r>
              <a:rPr lang="en-US" dirty="0"/>
              <a:t>v is the number of edges coming into v. Assuming that the </a:t>
            </a:r>
            <a:r>
              <a:rPr lang="en-US" dirty="0" err="1"/>
              <a:t>indegree</a:t>
            </a:r>
            <a:r>
              <a:rPr lang="en-US" dirty="0"/>
              <a:t> for each vertex is stored and that the graph is stored as an adjacency list, the following algorithm can be derived:</a:t>
            </a:r>
          </a:p>
        </p:txBody>
      </p:sp>
      <p:sp>
        <p:nvSpPr>
          <p:cNvPr id="5" name="Rectangle 4"/>
          <p:cNvSpPr/>
          <p:nvPr/>
        </p:nvSpPr>
        <p:spPr>
          <a:xfrm>
            <a:off x="533400" y="2026385"/>
            <a:ext cx="6705600" cy="2554545"/>
          </a:xfrm>
          <a:prstGeom prst="rect">
            <a:avLst/>
          </a:prstGeom>
        </p:spPr>
        <p:txBody>
          <a:bodyPr wrap="square">
            <a:spAutoFit/>
          </a:bodyPr>
          <a:lstStyle/>
          <a:p>
            <a:pPr algn="l"/>
            <a:r>
              <a:rPr lang="en-US" dirty="0">
                <a:solidFill>
                  <a:srgbClr val="00B050"/>
                </a:solidFill>
              </a:rPr>
              <a:t>for( counter from 0 through the number of vertices )</a:t>
            </a:r>
          </a:p>
          <a:p>
            <a:pPr algn="l"/>
            <a:r>
              <a:rPr lang="en-US" dirty="0">
                <a:solidFill>
                  <a:srgbClr val="0070C0"/>
                </a:solidFill>
              </a:rPr>
              <a:t>     v = find a new vertex with </a:t>
            </a:r>
            <a:r>
              <a:rPr lang="en-US" dirty="0" err="1">
                <a:solidFill>
                  <a:srgbClr val="0070C0"/>
                </a:solidFill>
              </a:rPr>
              <a:t>indegree</a:t>
            </a:r>
            <a:r>
              <a:rPr lang="en-US" dirty="0">
                <a:solidFill>
                  <a:srgbClr val="0070C0"/>
                </a:solidFill>
              </a:rPr>
              <a:t> of 0</a:t>
            </a:r>
          </a:p>
          <a:p>
            <a:pPr algn="l"/>
            <a:r>
              <a:rPr lang="en-US" dirty="0">
                <a:solidFill>
                  <a:srgbClr val="0070C0"/>
                </a:solidFill>
              </a:rPr>
              <a:t>      assign a topological number to v using the counter</a:t>
            </a:r>
          </a:p>
          <a:p>
            <a:pPr algn="l"/>
            <a:r>
              <a:rPr lang="en-US" dirty="0"/>
              <a:t>  </a:t>
            </a:r>
          </a:p>
          <a:p>
            <a:pPr algn="l"/>
            <a:r>
              <a:rPr lang="en-US" dirty="0">
                <a:solidFill>
                  <a:srgbClr val="00B050"/>
                </a:solidFill>
              </a:rPr>
              <a:t>      for each vertex w that is adjacent to v</a:t>
            </a:r>
          </a:p>
          <a:p>
            <a:pPr algn="l"/>
            <a:r>
              <a:rPr lang="en-US" dirty="0">
                <a:solidFill>
                  <a:srgbClr val="0070C0"/>
                </a:solidFill>
              </a:rPr>
              <a:t>           decrement w's </a:t>
            </a:r>
            <a:r>
              <a:rPr lang="en-US" dirty="0" err="1">
                <a:solidFill>
                  <a:srgbClr val="0070C0"/>
                </a:solidFill>
              </a:rPr>
              <a:t>indegree</a:t>
            </a:r>
            <a:r>
              <a:rPr lang="en-US" dirty="0">
                <a:solidFill>
                  <a:srgbClr val="0070C0"/>
                </a:solidFill>
              </a:rPr>
              <a:t> by 1</a:t>
            </a:r>
          </a:p>
          <a:p>
            <a:pPr algn="l"/>
            <a:r>
              <a:rPr lang="en-US" dirty="0"/>
              <a:t>      </a:t>
            </a:r>
            <a:r>
              <a:rPr lang="en-US" dirty="0" err="1">
                <a:solidFill>
                  <a:srgbClr val="00B050"/>
                </a:solidFill>
              </a:rPr>
              <a:t>endfor</a:t>
            </a:r>
            <a:endParaRPr lang="en-US" dirty="0">
              <a:solidFill>
                <a:srgbClr val="00B050"/>
              </a:solidFill>
            </a:endParaRPr>
          </a:p>
          <a:p>
            <a:pPr algn="l"/>
            <a:r>
              <a:rPr lang="en-US" dirty="0">
                <a:solidFill>
                  <a:srgbClr val="00B050"/>
                </a:solidFill>
              </a:rPr>
              <a:t>  </a:t>
            </a:r>
            <a:r>
              <a:rPr lang="en-US" dirty="0" err="1">
                <a:solidFill>
                  <a:srgbClr val="00B050"/>
                </a:solidFill>
              </a:rPr>
              <a:t>endfor</a:t>
            </a:r>
            <a:endParaRPr lang="en-US" dirty="0">
              <a:solidFill>
                <a:srgbClr val="00B050"/>
              </a:solidFill>
            </a:endParaRPr>
          </a:p>
        </p:txBody>
      </p:sp>
    </p:spTree>
    <p:extLst>
      <p:ext uri="{BB962C8B-B14F-4D97-AF65-F5344CB8AC3E}">
        <p14:creationId xmlns:p14="http://schemas.microsoft.com/office/powerpoint/2010/main" val="3672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4351338"/>
          </a:xfrm>
        </p:spPr>
        <p:txBody>
          <a:bodyPr>
            <a:noAutofit/>
          </a:bodyPr>
          <a:lstStyle/>
          <a:p>
            <a:r>
              <a:rPr lang="en-US" sz="2400" dirty="0">
                <a:solidFill>
                  <a:srgbClr val="00B050"/>
                </a:solidFill>
              </a:rPr>
              <a:t>The finding of the vertex with </a:t>
            </a:r>
            <a:r>
              <a:rPr lang="en-US" sz="2400" dirty="0" err="1">
                <a:solidFill>
                  <a:srgbClr val="00B050"/>
                </a:solidFill>
              </a:rPr>
              <a:t>indegree</a:t>
            </a:r>
            <a:r>
              <a:rPr lang="en-US" sz="2400" dirty="0">
                <a:solidFill>
                  <a:srgbClr val="00B050"/>
                </a:solidFill>
              </a:rPr>
              <a:t> of 0 </a:t>
            </a:r>
            <a:r>
              <a:rPr lang="en-US" sz="2400" dirty="0"/>
              <a:t>is accomplished by scanning the vertices looking for a vertex with </a:t>
            </a:r>
            <a:r>
              <a:rPr lang="en-US" sz="2400" dirty="0" err="1"/>
              <a:t>indegree</a:t>
            </a:r>
            <a:r>
              <a:rPr lang="en-US" sz="2400" dirty="0"/>
              <a:t> of 0 and no topological number. </a:t>
            </a:r>
            <a:r>
              <a:rPr lang="en-US" sz="2400" dirty="0">
                <a:solidFill>
                  <a:srgbClr val="00B050"/>
                </a:solidFill>
              </a:rPr>
              <a:t>If no such vertex exists</a:t>
            </a:r>
            <a:r>
              <a:rPr lang="en-US" sz="2400" dirty="0"/>
              <a:t>, then the graph contains a </a:t>
            </a:r>
            <a:r>
              <a:rPr lang="en-US" sz="2400" b="1" dirty="0"/>
              <a:t>cycle</a:t>
            </a:r>
            <a:r>
              <a:rPr lang="en-US" sz="2400" dirty="0"/>
              <a:t>.</a:t>
            </a:r>
          </a:p>
          <a:p>
            <a:r>
              <a:rPr lang="en-US" sz="2400" dirty="0"/>
              <a:t>Finding the vertex with </a:t>
            </a:r>
            <a:r>
              <a:rPr lang="en-US" sz="2400" dirty="0" err="1"/>
              <a:t>indegree</a:t>
            </a:r>
            <a:r>
              <a:rPr lang="en-US" sz="2400" dirty="0"/>
              <a:t> of 0 has a running time of V. That call is made V times, therefore the algorithm has a running time of </a:t>
            </a:r>
            <a:r>
              <a:rPr lang="en-US" sz="2400" b="1" dirty="0"/>
              <a:t>V</a:t>
            </a:r>
            <a:r>
              <a:rPr lang="en-US" sz="2400" b="1" baseline="30000" dirty="0"/>
              <a:t>2</a:t>
            </a:r>
            <a:r>
              <a:rPr lang="en-US" sz="2400" dirty="0"/>
              <a:t>.</a:t>
            </a:r>
          </a:p>
          <a:p>
            <a:r>
              <a:rPr lang="en-US" sz="2400" dirty="0"/>
              <a:t>The algorithm can be </a:t>
            </a:r>
            <a:r>
              <a:rPr lang="en-US" sz="2400" b="1" dirty="0"/>
              <a:t>improved</a:t>
            </a:r>
            <a:r>
              <a:rPr lang="en-US" sz="2400" dirty="0"/>
              <a:t> by simply storing all of the vertices with </a:t>
            </a:r>
            <a:r>
              <a:rPr lang="en-US" sz="2400" b="1" dirty="0" err="1"/>
              <a:t>indegree</a:t>
            </a:r>
            <a:r>
              <a:rPr lang="en-US" sz="2400" b="1" dirty="0"/>
              <a:t> of 0 on a queue. </a:t>
            </a:r>
            <a:r>
              <a:rPr lang="en-US" sz="2400" dirty="0"/>
              <a:t>The algorithm now has a running time </a:t>
            </a:r>
            <a:r>
              <a:rPr lang="en-US" sz="2400" b="1" dirty="0"/>
              <a:t>E+V</a:t>
            </a:r>
            <a:r>
              <a:rPr lang="en-US" sz="2400" dirty="0"/>
              <a:t> since the for loop is executed at most once per edge, the queue operations are executed at most once per vertex, and the initialization is at most the size of the graph.</a:t>
            </a:r>
          </a:p>
          <a:p>
            <a:r>
              <a:rPr lang="en-US" sz="2400" dirty="0"/>
              <a:t>The new algorithm resembles:</a:t>
            </a:r>
            <a:br>
              <a:rPr lang="en-US" sz="2400" dirty="0"/>
            </a:br>
            <a:endParaRPr lang="en-US" sz="2400" dirty="0"/>
          </a:p>
          <a:p>
            <a:endParaRPr lang="en-US" sz="2400" dirty="0"/>
          </a:p>
          <a:p>
            <a:endParaRPr lang="en-US" sz="2400" dirty="0"/>
          </a:p>
        </p:txBody>
      </p:sp>
    </p:spTree>
    <p:extLst>
      <p:ext uri="{BB962C8B-B14F-4D97-AF65-F5344CB8AC3E}">
        <p14:creationId xmlns:p14="http://schemas.microsoft.com/office/powerpoint/2010/main" val="7680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85801"/>
            <a:ext cx="7886700" cy="5105400"/>
          </a:xfrm>
        </p:spPr>
        <p:txBody>
          <a:bodyPr>
            <a:noAutofit/>
          </a:bodyPr>
          <a:lstStyle/>
          <a:p>
            <a:pPr marL="0" indent="0">
              <a:buNone/>
            </a:pPr>
            <a:r>
              <a:rPr lang="en-US" sz="2000" dirty="0">
                <a:solidFill>
                  <a:srgbClr val="00B050"/>
                </a:solidFill>
              </a:rPr>
              <a:t>for each vertex v</a:t>
            </a:r>
          </a:p>
          <a:p>
            <a:pPr marL="0" indent="0">
              <a:buNone/>
            </a:pPr>
            <a:r>
              <a:rPr lang="en-US" sz="2000" dirty="0">
                <a:solidFill>
                  <a:srgbClr val="00B050"/>
                </a:solidFill>
              </a:rPr>
              <a:t>   if v has </a:t>
            </a:r>
            <a:r>
              <a:rPr lang="en-US" sz="2000" dirty="0" err="1">
                <a:solidFill>
                  <a:srgbClr val="00B050"/>
                </a:solidFill>
              </a:rPr>
              <a:t>indegree</a:t>
            </a:r>
            <a:r>
              <a:rPr lang="en-US" sz="2000" dirty="0">
                <a:solidFill>
                  <a:srgbClr val="00B050"/>
                </a:solidFill>
              </a:rPr>
              <a:t> of 0</a:t>
            </a:r>
          </a:p>
          <a:p>
            <a:pPr marL="0" indent="0">
              <a:buNone/>
            </a:pPr>
            <a:r>
              <a:rPr lang="en-US" sz="2000" dirty="0">
                <a:solidFill>
                  <a:srgbClr val="0070C0"/>
                </a:solidFill>
              </a:rPr>
              <a:t>       push v onto a </a:t>
            </a:r>
            <a:r>
              <a:rPr lang="en-US" sz="2000" b="1" dirty="0">
                <a:solidFill>
                  <a:srgbClr val="0070C0"/>
                </a:solidFill>
              </a:rPr>
              <a:t>queue</a:t>
            </a:r>
          </a:p>
          <a:p>
            <a:pPr marL="0" indent="0">
              <a:buNone/>
            </a:pPr>
            <a:endParaRPr lang="en-US" sz="1600" dirty="0"/>
          </a:p>
          <a:p>
            <a:pPr marL="0" indent="0">
              <a:buNone/>
            </a:pPr>
            <a:r>
              <a:rPr lang="en-US" sz="2000" dirty="0">
                <a:solidFill>
                  <a:srgbClr val="0070C0"/>
                </a:solidFill>
              </a:rPr>
              <a:t>Initialize a counter to 0</a:t>
            </a:r>
          </a:p>
          <a:p>
            <a:pPr marL="0" indent="0">
              <a:buNone/>
            </a:pPr>
            <a:endParaRPr lang="en-US" sz="1600" dirty="0"/>
          </a:p>
          <a:p>
            <a:pPr marL="0" indent="0">
              <a:buNone/>
            </a:pPr>
            <a:r>
              <a:rPr lang="en-US" sz="2000" dirty="0">
                <a:solidFill>
                  <a:srgbClr val="00B050"/>
                </a:solidFill>
              </a:rPr>
              <a:t>while the queue is not empty</a:t>
            </a:r>
          </a:p>
          <a:p>
            <a:pPr marL="0" indent="0">
              <a:buNone/>
            </a:pPr>
            <a:r>
              <a:rPr lang="en-US" sz="2000" dirty="0">
                <a:solidFill>
                  <a:srgbClr val="0070C0"/>
                </a:solidFill>
              </a:rPr>
              <a:t>      v = </a:t>
            </a:r>
            <a:r>
              <a:rPr lang="en-US" sz="2000" dirty="0" err="1">
                <a:solidFill>
                  <a:srgbClr val="0070C0"/>
                </a:solidFill>
              </a:rPr>
              <a:t>queue.top</a:t>
            </a:r>
            <a:r>
              <a:rPr lang="en-US" sz="2000" dirty="0">
                <a:solidFill>
                  <a:srgbClr val="0070C0"/>
                </a:solidFill>
              </a:rPr>
              <a:t>()</a:t>
            </a:r>
          </a:p>
          <a:p>
            <a:pPr marL="0" indent="0">
              <a:buNone/>
            </a:pPr>
            <a:r>
              <a:rPr lang="en-US" sz="2000" dirty="0">
                <a:solidFill>
                  <a:srgbClr val="0070C0"/>
                </a:solidFill>
              </a:rPr>
              <a:t>      </a:t>
            </a:r>
            <a:r>
              <a:rPr lang="en-US" sz="2000" dirty="0" err="1">
                <a:solidFill>
                  <a:srgbClr val="0070C0"/>
                </a:solidFill>
              </a:rPr>
              <a:t>queue.pop</a:t>
            </a:r>
            <a:r>
              <a:rPr lang="en-US" sz="2000" dirty="0">
                <a:solidFill>
                  <a:srgbClr val="0070C0"/>
                </a:solidFill>
              </a:rPr>
              <a:t>()</a:t>
            </a:r>
          </a:p>
          <a:p>
            <a:pPr marL="0" indent="0">
              <a:buNone/>
            </a:pPr>
            <a:r>
              <a:rPr lang="en-US" sz="2000" dirty="0">
                <a:solidFill>
                  <a:srgbClr val="0070C0"/>
                </a:solidFill>
              </a:rPr>
              <a:t>      increment the counter</a:t>
            </a:r>
          </a:p>
          <a:p>
            <a:pPr marL="0" indent="0">
              <a:buNone/>
            </a:pPr>
            <a:r>
              <a:rPr lang="en-US" sz="2000" dirty="0">
                <a:solidFill>
                  <a:srgbClr val="0070C0"/>
                </a:solidFill>
              </a:rPr>
              <a:t>      assign the counter as the topological number for v</a:t>
            </a:r>
          </a:p>
          <a:p>
            <a:pPr marL="0" indent="0">
              <a:buNone/>
            </a:pPr>
            <a:r>
              <a:rPr lang="en-US" sz="2000" dirty="0"/>
              <a:t>  </a:t>
            </a:r>
          </a:p>
          <a:p>
            <a:pPr marL="0" indent="0">
              <a:buNone/>
            </a:pPr>
            <a:r>
              <a:rPr lang="en-US" sz="2000" dirty="0">
                <a:solidFill>
                  <a:srgbClr val="00B050"/>
                </a:solidFill>
              </a:rPr>
              <a:t>     for each vertex w that is adjacent to v</a:t>
            </a:r>
          </a:p>
          <a:p>
            <a:pPr marL="0" indent="0">
              <a:buNone/>
            </a:pPr>
            <a:r>
              <a:rPr lang="en-US" sz="2000" dirty="0">
                <a:solidFill>
                  <a:srgbClr val="0070C0"/>
                </a:solidFill>
              </a:rPr>
              <a:t>          decrement w's </a:t>
            </a:r>
            <a:r>
              <a:rPr lang="en-US" sz="2000" dirty="0" err="1">
                <a:solidFill>
                  <a:srgbClr val="0070C0"/>
                </a:solidFill>
              </a:rPr>
              <a:t>indegree</a:t>
            </a:r>
            <a:r>
              <a:rPr lang="en-US" sz="2000" dirty="0">
                <a:solidFill>
                  <a:srgbClr val="0070C0"/>
                </a:solidFill>
              </a:rPr>
              <a:t> by 1</a:t>
            </a:r>
          </a:p>
          <a:p>
            <a:pPr marL="0" indent="0">
              <a:buNone/>
            </a:pPr>
            <a:r>
              <a:rPr lang="en-US" sz="2000" dirty="0">
                <a:solidFill>
                  <a:srgbClr val="00B050"/>
                </a:solidFill>
              </a:rPr>
              <a:t>          if w's </a:t>
            </a:r>
            <a:r>
              <a:rPr lang="en-US" sz="2000" dirty="0" err="1">
                <a:solidFill>
                  <a:srgbClr val="00B050"/>
                </a:solidFill>
              </a:rPr>
              <a:t>indegree</a:t>
            </a:r>
            <a:r>
              <a:rPr lang="en-US" sz="2000" dirty="0">
                <a:solidFill>
                  <a:srgbClr val="00B050"/>
                </a:solidFill>
              </a:rPr>
              <a:t> is 0</a:t>
            </a:r>
          </a:p>
          <a:p>
            <a:pPr marL="0" indent="0">
              <a:buNone/>
            </a:pPr>
            <a:r>
              <a:rPr lang="en-US" sz="2000" dirty="0">
                <a:solidFill>
                  <a:srgbClr val="0070C0"/>
                </a:solidFill>
              </a:rPr>
              <a:t>              push w onto the queue</a:t>
            </a:r>
          </a:p>
        </p:txBody>
      </p:sp>
      <p:sp>
        <p:nvSpPr>
          <p:cNvPr id="4" name="Title 1"/>
          <p:cNvSpPr>
            <a:spLocks noGrp="1"/>
          </p:cNvSpPr>
          <p:nvPr>
            <p:ph type="title"/>
          </p:nvPr>
        </p:nvSpPr>
        <p:spPr>
          <a:xfrm>
            <a:off x="628650" y="46037"/>
            <a:ext cx="7886700" cy="639763"/>
          </a:xfrm>
        </p:spPr>
        <p:txBody>
          <a:bodyPr/>
          <a:lstStyle/>
          <a:p>
            <a:r>
              <a:rPr lang="en-US" altLang="en-US" dirty="0"/>
              <a:t>Topological sorting algorithm – version 2 </a:t>
            </a:r>
            <a:endParaRPr lang="en-US" dirty="0"/>
          </a:p>
        </p:txBody>
      </p:sp>
    </p:spTree>
    <p:extLst>
      <p:ext uri="{BB962C8B-B14F-4D97-AF65-F5344CB8AC3E}">
        <p14:creationId xmlns:p14="http://schemas.microsoft.com/office/powerpoint/2010/main" val="36890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Topological sorting algorithm – other versions</a:t>
            </a:r>
            <a:endParaRPr lang="en-US" dirty="0"/>
          </a:p>
        </p:txBody>
      </p:sp>
      <p:sp>
        <p:nvSpPr>
          <p:cNvPr id="3" name="Content Placeholder 2"/>
          <p:cNvSpPr>
            <a:spLocks noGrp="1"/>
          </p:cNvSpPr>
          <p:nvPr>
            <p:ph idx="1"/>
          </p:nvPr>
        </p:nvSpPr>
        <p:spPr>
          <a:xfrm>
            <a:off x="628650" y="1143000"/>
            <a:ext cx="8058150" cy="4351338"/>
          </a:xfrm>
        </p:spPr>
        <p:txBody>
          <a:bodyPr>
            <a:normAutofit/>
          </a:bodyPr>
          <a:lstStyle/>
          <a:p>
            <a:r>
              <a:rPr lang="en-US" sz="2400" dirty="0"/>
              <a:t>Indegree and stack </a:t>
            </a:r>
            <a:endParaRPr lang="en-US" sz="2400" dirty="0">
              <a:hlinkClick r:id="rId2"/>
            </a:endParaRPr>
          </a:p>
          <a:p>
            <a:r>
              <a:rPr lang="en-US" sz="2400" dirty="0">
                <a:hlinkClick r:id="rId2"/>
              </a:rPr>
              <a:t>https://www.cs.usfca.edu/~galles/visualization/TopoSortIndegree.html</a:t>
            </a:r>
            <a:r>
              <a:rPr lang="en-US" sz="2400" dirty="0"/>
              <a:t> </a:t>
            </a:r>
          </a:p>
          <a:p>
            <a:r>
              <a:rPr lang="en-US" sz="2400" dirty="0"/>
              <a:t>Using DFS (when </a:t>
            </a:r>
            <a:r>
              <a:rPr lang="en-US" sz="2400" dirty="0" err="1"/>
              <a:t>outdegree</a:t>
            </a:r>
            <a:r>
              <a:rPr lang="en-US" sz="2400" dirty="0"/>
              <a:t> = 0)</a:t>
            </a:r>
          </a:p>
          <a:p>
            <a:r>
              <a:rPr lang="en-US" sz="2400" dirty="0">
                <a:hlinkClick r:id="rId3"/>
              </a:rPr>
              <a:t>https://www.cs.usfca.edu/~galles/visualization/TopoSortDFS.html</a:t>
            </a:r>
            <a:r>
              <a:rPr lang="en-US" sz="2400" dirty="0"/>
              <a:t> </a:t>
            </a:r>
          </a:p>
        </p:txBody>
      </p:sp>
    </p:spTree>
    <p:extLst>
      <p:ext uri="{BB962C8B-B14F-4D97-AF65-F5344CB8AC3E}">
        <p14:creationId xmlns:p14="http://schemas.microsoft.com/office/powerpoint/2010/main" val="3744295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6037"/>
            <a:ext cx="8286750" cy="639763"/>
          </a:xfrm>
        </p:spPr>
        <p:txBody>
          <a:bodyPr>
            <a:normAutofit fontScale="90000"/>
          </a:bodyPr>
          <a:lstStyle/>
          <a:p>
            <a:r>
              <a:rPr lang="en-US" dirty="0">
                <a:solidFill>
                  <a:srgbClr val="00B050"/>
                </a:solidFill>
              </a:rPr>
              <a:t>What is the best route from </a:t>
            </a:r>
            <a:r>
              <a:rPr lang="en-US" dirty="0" err="1">
                <a:solidFill>
                  <a:srgbClr val="00B050"/>
                </a:solidFill>
              </a:rPr>
              <a:t>Dekalb</a:t>
            </a:r>
            <a:r>
              <a:rPr lang="en-US" dirty="0">
                <a:solidFill>
                  <a:srgbClr val="00B050"/>
                </a:solidFill>
              </a:rPr>
              <a:t> to Batavia?</a:t>
            </a:r>
          </a:p>
        </p:txBody>
      </p:sp>
      <p:pic>
        <p:nvPicPr>
          <p:cNvPr id="8" name="Content Placeholder 7"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1295" y="906462"/>
            <a:ext cx="7434505" cy="4351338"/>
          </a:xfrm>
        </p:spPr>
      </p:pic>
      <p:sp>
        <p:nvSpPr>
          <p:cNvPr id="11" name="Rounded Rectangle 10"/>
          <p:cNvSpPr/>
          <p:nvPr/>
        </p:nvSpPr>
        <p:spPr>
          <a:xfrm>
            <a:off x="3048000" y="2667000"/>
            <a:ext cx="609600" cy="152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028950" y="4276725"/>
            <a:ext cx="609600" cy="152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73100" y="0"/>
            <a:ext cx="7772400" cy="708743"/>
          </a:xfrm>
        </p:spPr>
        <p:txBody>
          <a:bodyPr>
            <a:normAutofit/>
          </a:bodyPr>
          <a:lstStyle/>
          <a:p>
            <a:r>
              <a:rPr lang="en-US" altLang="en-US" sz="3600" dirty="0">
                <a:cs typeface="Times New Roman" panose="02020603050405020304" pitchFamily="18" charset="0"/>
              </a:rPr>
              <a:t>Shortest-path problem</a:t>
            </a:r>
            <a:endParaRPr lang="en-US" altLang="en-US" sz="3600" dirty="0">
              <a:latin typeface="Courier New" panose="02070309020205020404" pitchFamily="49" charset="0"/>
              <a:cs typeface="Courier New" panose="02070309020205020404" pitchFamily="49" charset="0"/>
            </a:endParaRPr>
          </a:p>
        </p:txBody>
      </p:sp>
      <p:sp>
        <p:nvSpPr>
          <p:cNvPr id="38915" name="Rectangle 3"/>
          <p:cNvSpPr>
            <a:spLocks noGrp="1" noChangeArrowheads="1"/>
          </p:cNvSpPr>
          <p:nvPr>
            <p:ph idx="1"/>
          </p:nvPr>
        </p:nvSpPr>
        <p:spPr>
          <a:xfrm>
            <a:off x="558800" y="708743"/>
            <a:ext cx="8001000" cy="4572000"/>
          </a:xfrm>
        </p:spPr>
        <p:txBody>
          <a:bodyPr/>
          <a:lstStyle/>
          <a:p>
            <a:pPr>
              <a:lnSpc>
                <a:spcPct val="90000"/>
              </a:lnSpc>
            </a:pPr>
            <a:r>
              <a:rPr lang="en-US" altLang="en-US" dirty="0">
                <a:cs typeface="Times New Roman" panose="02020603050405020304" pitchFamily="18" charset="0"/>
              </a:rPr>
              <a:t>There are multiple paths from a source vertex to a destination vertex</a:t>
            </a:r>
            <a:endParaRPr lang="en-US" altLang="en-US" dirty="0">
              <a:latin typeface="Courier New" panose="02070309020205020404" pitchFamily="49" charset="0"/>
              <a:cs typeface="Courier New" panose="02070309020205020404" pitchFamily="49" charset="0"/>
            </a:endParaRPr>
          </a:p>
          <a:p>
            <a:pPr>
              <a:lnSpc>
                <a:spcPct val="90000"/>
              </a:lnSpc>
            </a:pPr>
            <a:r>
              <a:rPr lang="en-US" altLang="en-US" b="1" dirty="0">
                <a:cs typeface="Times New Roman" panose="02020603050405020304" pitchFamily="18" charset="0"/>
              </a:rPr>
              <a:t>Shortest path</a:t>
            </a:r>
            <a:r>
              <a:rPr lang="en-US" altLang="en-US" dirty="0">
                <a:cs typeface="Times New Roman" panose="02020603050405020304" pitchFamily="18" charset="0"/>
              </a:rPr>
              <a:t>: the path whose total weight (i.e., sum of edge weights) is minimum.</a:t>
            </a:r>
          </a:p>
          <a:p>
            <a:r>
              <a:rPr lang="en-US" altLang="en-US" b="1" dirty="0"/>
              <a:t>Dijkstra’s Algorithm </a:t>
            </a:r>
            <a:r>
              <a:rPr lang="en-US" altLang="en-US" dirty="0"/>
              <a:t>finds the shortest path from a given node to </a:t>
            </a:r>
            <a:r>
              <a:rPr lang="en-US" altLang="en-US" b="1" dirty="0"/>
              <a:t>all</a:t>
            </a:r>
            <a:r>
              <a:rPr lang="en-US" altLang="en-US" dirty="0"/>
              <a:t> other reachable nodes in a weighted graph with </a:t>
            </a:r>
            <a:r>
              <a:rPr lang="en-US" altLang="en-US" b="1" dirty="0"/>
              <a:t>nonnegative</a:t>
            </a:r>
            <a:r>
              <a:rPr lang="en-US" altLang="en-US" dirty="0"/>
              <a:t> edge weights.</a:t>
            </a:r>
          </a:p>
          <a:p>
            <a:pPr>
              <a:lnSpc>
                <a:spcPct val="90000"/>
              </a:lnSpc>
            </a:pPr>
            <a:r>
              <a:rPr lang="en-US" altLang="en-US" dirty="0">
                <a:solidFill>
                  <a:srgbClr val="00B050"/>
                </a:solidFill>
                <a:cs typeface="Times New Roman" panose="02020603050405020304" pitchFamily="18" charset="0"/>
              </a:rPr>
              <a:t>Examples: </a:t>
            </a:r>
            <a:endParaRPr lang="en-US" altLang="en-US" dirty="0">
              <a:solidFill>
                <a:srgbClr val="00B050"/>
              </a:solidFill>
              <a:latin typeface="Courier New" panose="02070309020205020404" pitchFamily="49" charset="0"/>
              <a:cs typeface="Courier New" panose="02070309020205020404" pitchFamily="49" charset="0"/>
            </a:endParaRPr>
          </a:p>
          <a:p>
            <a:pPr lvl="1">
              <a:lnSpc>
                <a:spcPct val="90000"/>
              </a:lnSpc>
            </a:pPr>
            <a:r>
              <a:rPr lang="en-US" altLang="en-US" dirty="0">
                <a:cs typeface="Times New Roman" panose="02020603050405020304" pitchFamily="18" charset="0"/>
              </a:rPr>
              <a:t>Austin-&gt;Houston-&gt;Atlanta-&gt;Washington: 1560 miles</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dirty="0">
                <a:cs typeface="Times New Roman" panose="02020603050405020304" pitchFamily="18" charset="0"/>
              </a:rPr>
              <a:t>Austin-&gt;Dallas-&gt;Denver-&gt;Atlanta-&gt;Washington: 2980 miles</a:t>
            </a:r>
            <a:endParaRPr lang="en-US" altLang="en-US" dirty="0">
              <a:latin typeface="Courier New" panose="02070309020205020404" pitchFamily="49" charset="0"/>
              <a:cs typeface="Courier New" panose="02070309020205020404" pitchFamily="49" charset="0"/>
            </a:endParaRPr>
          </a:p>
        </p:txBody>
      </p:sp>
      <p:pic>
        <p:nvPicPr>
          <p:cNvPr id="6" name="Picture 5" descr="C:\My Documents\308 PowerPoint\Figures\MACJOBS\JPEGS\CHAP09\P553b.jpg"/>
          <p:cNvPicPr>
            <a:picLocks noChangeAspect="1" noChangeArrowheads="1"/>
          </p:cNvPicPr>
          <p:nvPr/>
        </p:nvPicPr>
        <p:blipFill>
          <a:blip r:embed="rId3" cstate="print">
            <a:lum bright="-12000"/>
            <a:extLst>
              <a:ext uri="{28A0092B-C50C-407E-A947-70E740481C1C}">
                <a14:useLocalDpi xmlns:a14="http://schemas.microsoft.com/office/drawing/2010/main" val="0"/>
              </a:ext>
            </a:extLst>
          </a:blip>
          <a:srcRect/>
          <a:stretch>
            <a:fillRect/>
          </a:stretch>
        </p:blipFill>
        <p:spPr bwMode="auto">
          <a:xfrm>
            <a:off x="2514600" y="3932087"/>
            <a:ext cx="4724400" cy="2697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0" y="25400"/>
            <a:ext cx="7772400" cy="508000"/>
          </a:xfrm>
        </p:spPr>
        <p:txBody>
          <a:bodyPr>
            <a:normAutofit fontScale="90000"/>
          </a:bodyPr>
          <a:lstStyle/>
          <a:p>
            <a:pPr algn="ctr"/>
            <a:r>
              <a:rPr lang="en-US" altLang="en-US" dirty="0"/>
              <a:t>Graph terminology</a:t>
            </a:r>
          </a:p>
        </p:txBody>
      </p:sp>
      <p:sp>
        <p:nvSpPr>
          <p:cNvPr id="8195" name="Rectangle 3"/>
          <p:cNvSpPr>
            <a:spLocks noGrp="1" noChangeArrowheads="1"/>
          </p:cNvSpPr>
          <p:nvPr>
            <p:ph idx="1"/>
          </p:nvPr>
        </p:nvSpPr>
        <p:spPr>
          <a:xfrm>
            <a:off x="228600" y="533400"/>
            <a:ext cx="8458200" cy="5715000"/>
          </a:xfrm>
        </p:spPr>
        <p:txBody>
          <a:bodyPr>
            <a:noAutofit/>
          </a:bodyPr>
          <a:lstStyle/>
          <a:p>
            <a:r>
              <a:rPr lang="en-US" altLang="en-US" sz="2400" dirty="0">
                <a:ea typeface="MS Mincho" panose="02020609040205080304" pitchFamily="49" charset="-128"/>
              </a:rPr>
              <a:t>A </a:t>
            </a:r>
            <a:r>
              <a:rPr lang="en-US" altLang="en-US" sz="2400" b="1" dirty="0">
                <a:ea typeface="MS Mincho" panose="02020609040205080304" pitchFamily="49" charset="-128"/>
              </a:rPr>
              <a:t>subgraph</a:t>
            </a:r>
            <a:r>
              <a:rPr lang="en-US" altLang="en-US" sz="2400" dirty="0">
                <a:ea typeface="MS Mincho" panose="02020609040205080304" pitchFamily="49" charset="-128"/>
              </a:rPr>
              <a:t> consists of a subset of a graph’s vertices and a subset of its edges</a:t>
            </a:r>
          </a:p>
          <a:p>
            <a:r>
              <a:rPr lang="en-US" altLang="en-US" sz="2400" b="1" dirty="0">
                <a:cs typeface="Times New Roman" panose="02020603050405020304" pitchFamily="18" charset="0"/>
              </a:rPr>
              <a:t>Adjacent nodes: </a:t>
            </a:r>
            <a:r>
              <a:rPr lang="en-US" altLang="en-US" sz="2400" dirty="0">
                <a:cs typeface="Times New Roman" panose="02020603050405020304" pitchFamily="18" charset="0"/>
              </a:rPr>
              <a:t>two nodes are adjacent if they are connected by an edge</a:t>
            </a:r>
            <a:endParaRPr lang="en-US" altLang="en-US" sz="2400" dirty="0">
              <a:cs typeface="Courier New" panose="02070309020205020404" pitchFamily="49" charset="0"/>
            </a:endParaRPr>
          </a:p>
          <a:p>
            <a:r>
              <a:rPr lang="en-US" altLang="en-US" sz="2400" b="1" dirty="0">
                <a:cs typeface="Times New Roman" panose="02020603050405020304" pitchFamily="18" charset="0"/>
              </a:rPr>
              <a:t>Path</a:t>
            </a:r>
            <a:r>
              <a:rPr lang="en-US" altLang="en-US" sz="2400" dirty="0">
                <a:cs typeface="Times New Roman" panose="02020603050405020304" pitchFamily="18" charset="0"/>
              </a:rPr>
              <a:t>: a sequence of vertices that connect two nodes in a graph</a:t>
            </a:r>
          </a:p>
          <a:p>
            <a:r>
              <a:rPr lang="en-US" altLang="en-US" sz="2400" b="1" dirty="0">
                <a:cs typeface="Times New Roman" panose="02020603050405020304" pitchFamily="18" charset="0"/>
              </a:rPr>
              <a:t>Path length: </a:t>
            </a:r>
            <a:r>
              <a:rPr lang="en-US" altLang="en-US" sz="2400" dirty="0">
                <a:cs typeface="Times New Roman" panose="02020603050405020304" pitchFamily="18" charset="0"/>
              </a:rPr>
              <a:t>number of </a:t>
            </a:r>
            <a:r>
              <a:rPr lang="en-US" altLang="en-US" sz="2400" i="1" dirty="0">
                <a:cs typeface="Times New Roman" panose="02020603050405020304" pitchFamily="18" charset="0"/>
              </a:rPr>
              <a:t>edges</a:t>
            </a:r>
            <a:r>
              <a:rPr lang="en-US" altLang="en-US" sz="2400" dirty="0">
                <a:cs typeface="Times New Roman" panose="02020603050405020304" pitchFamily="18" charset="0"/>
              </a:rPr>
              <a:t> on a path, which is equal to the number of vertices - 1.</a:t>
            </a:r>
          </a:p>
          <a:p>
            <a:r>
              <a:rPr lang="en-US" altLang="en-US" sz="2400" b="1" dirty="0">
                <a:cs typeface="Times New Roman" panose="02020603050405020304" pitchFamily="18" charset="0"/>
              </a:rPr>
              <a:t>Simple path: </a:t>
            </a:r>
            <a:r>
              <a:rPr lang="en-US" altLang="en-US" sz="2400" dirty="0">
                <a:cs typeface="Times New Roman" panose="02020603050405020304" pitchFamily="18" charset="0"/>
              </a:rPr>
              <a:t>a path where all of the vertices are </a:t>
            </a:r>
            <a:r>
              <a:rPr lang="en-US" altLang="en-US" sz="2400" b="1" dirty="0">
                <a:cs typeface="Times New Roman" panose="02020603050405020304" pitchFamily="18" charset="0"/>
              </a:rPr>
              <a:t>distinct</a:t>
            </a:r>
            <a:r>
              <a:rPr lang="en-US" altLang="en-US" sz="2400" dirty="0">
                <a:cs typeface="Times New Roman" panose="02020603050405020304" pitchFamily="18" charset="0"/>
              </a:rPr>
              <a:t>.</a:t>
            </a:r>
          </a:p>
          <a:p>
            <a:r>
              <a:rPr lang="en-US" altLang="en-US" sz="2400" b="1" dirty="0">
                <a:cs typeface="Times New Roman" panose="02020603050405020304" pitchFamily="18" charset="0"/>
              </a:rPr>
              <a:t>Loop </a:t>
            </a:r>
            <a:r>
              <a:rPr lang="en-US" altLang="en-US" sz="2400" dirty="0">
                <a:cs typeface="Times New Roman" panose="02020603050405020304" pitchFamily="18" charset="0"/>
              </a:rPr>
              <a:t>(self-loop) is an edge that connects a vertex to itself.</a:t>
            </a:r>
          </a:p>
          <a:p>
            <a:r>
              <a:rPr lang="en-US" altLang="en-US" sz="2400" b="1" dirty="0">
                <a:cs typeface="Times New Roman" panose="02020603050405020304" pitchFamily="18" charset="0"/>
              </a:rPr>
              <a:t>Cycle: </a:t>
            </a:r>
            <a:r>
              <a:rPr lang="en-US" altLang="en-US" sz="2400" dirty="0">
                <a:cs typeface="Times New Roman" panose="02020603050405020304" pitchFamily="18" charset="0"/>
              </a:rPr>
              <a:t>a path that begins and ends at same vertex and its length is at least </a:t>
            </a:r>
            <a:r>
              <a:rPr lang="en-US" sz="2400" dirty="0"/>
              <a:t>1 (e.g., {</a:t>
            </a:r>
            <a:r>
              <a:rPr lang="en-US" sz="2400" b="1" dirty="0"/>
              <a:t>A</a:t>
            </a:r>
            <a:r>
              <a:rPr lang="en-US" sz="2400" dirty="0"/>
              <a:t>, D, E, B, </a:t>
            </a:r>
            <a:r>
              <a:rPr lang="en-US" sz="2400" b="1" dirty="0"/>
              <a:t>A</a:t>
            </a:r>
            <a:r>
              <a:rPr lang="en-US" sz="2400" dirty="0"/>
              <a:t>} )</a:t>
            </a:r>
          </a:p>
          <a:p>
            <a:r>
              <a:rPr lang="en-US" altLang="en-US" sz="2400" b="1" dirty="0"/>
              <a:t>Simple cycle</a:t>
            </a:r>
            <a:r>
              <a:rPr lang="en-US" altLang="en-US" sz="2400" dirty="0"/>
              <a:t>: cycle that does not pass through other vertices more than once</a:t>
            </a:r>
          </a:p>
          <a:p>
            <a:pPr marL="0" indent="0">
              <a:buNone/>
            </a:pPr>
            <a:endParaRPr lang="en-US" altLang="en-US" sz="2400" dirty="0"/>
          </a:p>
        </p:txBody>
      </p:sp>
      <p:pic>
        <p:nvPicPr>
          <p:cNvPr id="3074" name="Picture 2" descr="http://i.stack.imgur.com/vZBv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3390900"/>
            <a:ext cx="527376" cy="732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19125" y="7937"/>
            <a:ext cx="7886700" cy="677863"/>
          </a:xfrm>
        </p:spPr>
        <p:txBody>
          <a:bodyPr/>
          <a:lstStyle/>
          <a:p>
            <a:pPr algn="ctr"/>
            <a:r>
              <a:rPr lang="en-US" altLang="en-US" b="1" dirty="0">
                <a:latin typeface="+mn-lt"/>
              </a:rPr>
              <a:t>Dijkstra’s algorithm </a:t>
            </a:r>
          </a:p>
        </p:txBody>
      </p:sp>
      <p:sp>
        <p:nvSpPr>
          <p:cNvPr id="31747" name="Rectangle 3"/>
          <p:cNvSpPr>
            <a:spLocks noGrp="1" noChangeArrowheads="1"/>
          </p:cNvSpPr>
          <p:nvPr>
            <p:ph type="body" sz="half" idx="1"/>
          </p:nvPr>
        </p:nvSpPr>
        <p:spPr>
          <a:xfrm>
            <a:off x="275431" y="685800"/>
            <a:ext cx="8574088" cy="1600200"/>
          </a:xfrm>
        </p:spPr>
        <p:txBody>
          <a:bodyPr>
            <a:noAutofit/>
          </a:bodyPr>
          <a:lstStyle/>
          <a:p>
            <a:pPr>
              <a:lnSpc>
                <a:spcPct val="90000"/>
              </a:lnSpc>
            </a:pPr>
            <a:r>
              <a:rPr lang="en-US" altLang="en-US" sz="2200" dirty="0"/>
              <a:t>Dijkstra’s algorithm builds up a </a:t>
            </a:r>
            <a:r>
              <a:rPr lang="en-US" altLang="en-US" sz="2200" b="1" i="1" dirty="0"/>
              <a:t>tree.</a:t>
            </a:r>
            <a:endParaRPr lang="en-US" altLang="en-US" sz="2200" dirty="0"/>
          </a:p>
          <a:p>
            <a:r>
              <a:rPr lang="en-US" sz="2200" dirty="0"/>
              <a:t>It is a </a:t>
            </a:r>
            <a:r>
              <a:rPr lang="en-US" sz="2200" b="1" dirty="0"/>
              <a:t>greedy algorithm </a:t>
            </a:r>
            <a:r>
              <a:rPr lang="en-US" sz="2200" dirty="0"/>
              <a:t>that solves problems in stages by doing what appears to be best at each stage.</a:t>
            </a:r>
            <a:endParaRPr lang="en-US" altLang="en-US" sz="2200" dirty="0"/>
          </a:p>
          <a:p>
            <a:pPr>
              <a:lnSpc>
                <a:spcPct val="90000"/>
              </a:lnSpc>
            </a:pPr>
            <a:r>
              <a:rPr lang="en-US" altLang="en-US" sz="2200" dirty="0"/>
              <a:t>For example, in the following graph, we want to find shortest paths from node </a:t>
            </a:r>
            <a:r>
              <a:rPr lang="en-US" altLang="en-US" sz="2200" dirty="0">
                <a:solidFill>
                  <a:srgbClr val="0070C0"/>
                </a:solidFill>
                <a:latin typeface="Verdana" panose="020B0604030504040204" pitchFamily="34" charset="0"/>
              </a:rPr>
              <a:t>B</a:t>
            </a:r>
          </a:p>
        </p:txBody>
      </p:sp>
      <p:sp>
        <p:nvSpPr>
          <p:cNvPr id="31814" name="Rectangle 70"/>
          <p:cNvSpPr>
            <a:spLocks noGrp="1" noChangeArrowheads="1"/>
          </p:cNvSpPr>
          <p:nvPr>
            <p:ph type="body" sz="half" idx="2"/>
          </p:nvPr>
        </p:nvSpPr>
        <p:spPr>
          <a:xfrm>
            <a:off x="457200" y="4849812"/>
            <a:ext cx="8534400" cy="1447800"/>
          </a:xfrm>
        </p:spPr>
        <p:txBody>
          <a:bodyPr/>
          <a:lstStyle/>
          <a:p>
            <a:r>
              <a:rPr lang="en-US" altLang="en-US" sz="2400" b="1" dirty="0"/>
              <a:t>Edge values </a:t>
            </a:r>
            <a:r>
              <a:rPr lang="en-US" altLang="en-US" sz="2400" dirty="0"/>
              <a:t>in the graph are </a:t>
            </a:r>
            <a:r>
              <a:rPr lang="en-US" altLang="en-US" sz="2400" b="1" dirty="0"/>
              <a:t>weights</a:t>
            </a:r>
          </a:p>
          <a:p>
            <a:r>
              <a:rPr lang="en-US" altLang="en-US" sz="2400" b="1" dirty="0"/>
              <a:t>Node values </a:t>
            </a:r>
            <a:r>
              <a:rPr lang="en-US" altLang="en-US" sz="2400" dirty="0"/>
              <a:t>in the tree are </a:t>
            </a:r>
            <a:r>
              <a:rPr lang="en-US" altLang="en-US" sz="2400" b="1" dirty="0"/>
              <a:t>total weights</a:t>
            </a:r>
          </a:p>
        </p:txBody>
      </p:sp>
      <p:grpSp>
        <p:nvGrpSpPr>
          <p:cNvPr id="31789" name="Group 45"/>
          <p:cNvGrpSpPr>
            <a:grpSpLocks/>
          </p:cNvGrpSpPr>
          <p:nvPr/>
        </p:nvGrpSpPr>
        <p:grpSpPr bwMode="auto">
          <a:xfrm>
            <a:off x="1866900" y="2667000"/>
            <a:ext cx="2133600" cy="2057400"/>
            <a:chOff x="672" y="2016"/>
            <a:chExt cx="1344" cy="1296"/>
          </a:xfrm>
        </p:grpSpPr>
        <p:sp>
          <p:nvSpPr>
            <p:cNvPr id="31750" name="Oval 6"/>
            <p:cNvSpPr>
              <a:spLocks noChangeArrowheads="1"/>
            </p:cNvSpPr>
            <p:nvPr/>
          </p:nvSpPr>
          <p:spPr bwMode="auto">
            <a:xfrm>
              <a:off x="1200" y="2016"/>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A</a:t>
              </a:r>
            </a:p>
          </p:txBody>
        </p:sp>
        <p:sp>
          <p:nvSpPr>
            <p:cNvPr id="31751" name="Oval 7"/>
            <p:cNvSpPr>
              <a:spLocks noChangeArrowheads="1"/>
            </p:cNvSpPr>
            <p:nvPr/>
          </p:nvSpPr>
          <p:spPr bwMode="auto">
            <a:xfrm>
              <a:off x="672" y="2544"/>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dirty="0">
                  <a:solidFill>
                    <a:srgbClr val="0070C0"/>
                  </a:solidFill>
                  <a:latin typeface="Verdana" panose="020B0604030504040204" pitchFamily="34" charset="0"/>
                </a:rPr>
                <a:t>B</a:t>
              </a:r>
            </a:p>
          </p:txBody>
        </p:sp>
        <p:sp>
          <p:nvSpPr>
            <p:cNvPr id="31753" name="Oval 9"/>
            <p:cNvSpPr>
              <a:spLocks noChangeArrowheads="1"/>
            </p:cNvSpPr>
            <p:nvPr/>
          </p:nvSpPr>
          <p:spPr bwMode="auto">
            <a:xfrm>
              <a:off x="1200" y="3072"/>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E</a:t>
              </a:r>
            </a:p>
          </p:txBody>
        </p:sp>
        <p:sp>
          <p:nvSpPr>
            <p:cNvPr id="31754" name="Oval 10"/>
            <p:cNvSpPr>
              <a:spLocks noChangeArrowheads="1"/>
            </p:cNvSpPr>
            <p:nvPr/>
          </p:nvSpPr>
          <p:spPr bwMode="auto">
            <a:xfrm>
              <a:off x="1776" y="3072"/>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F</a:t>
              </a:r>
            </a:p>
          </p:txBody>
        </p:sp>
        <p:sp>
          <p:nvSpPr>
            <p:cNvPr id="31755" name="Oval 11"/>
            <p:cNvSpPr>
              <a:spLocks noChangeArrowheads="1"/>
            </p:cNvSpPr>
            <p:nvPr/>
          </p:nvSpPr>
          <p:spPr bwMode="auto">
            <a:xfrm>
              <a:off x="1776" y="2544"/>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D</a:t>
              </a:r>
            </a:p>
          </p:txBody>
        </p:sp>
        <p:sp>
          <p:nvSpPr>
            <p:cNvPr id="31756" name="Oval 12"/>
            <p:cNvSpPr>
              <a:spLocks noChangeArrowheads="1"/>
            </p:cNvSpPr>
            <p:nvPr/>
          </p:nvSpPr>
          <p:spPr bwMode="auto">
            <a:xfrm>
              <a:off x="1200" y="2544"/>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C</a:t>
              </a:r>
            </a:p>
          </p:txBody>
        </p:sp>
        <p:sp>
          <p:nvSpPr>
            <p:cNvPr id="31773" name="Line 29"/>
            <p:cNvSpPr>
              <a:spLocks noChangeShapeType="1"/>
            </p:cNvSpPr>
            <p:nvPr/>
          </p:nvSpPr>
          <p:spPr bwMode="auto">
            <a:xfrm flipV="1">
              <a:off x="864" y="2208"/>
              <a:ext cx="336"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74" name="Line 30"/>
            <p:cNvSpPr>
              <a:spLocks noChangeShapeType="1"/>
            </p:cNvSpPr>
            <p:nvPr/>
          </p:nvSpPr>
          <p:spPr bwMode="auto">
            <a:xfrm>
              <a:off x="1296" y="2256"/>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75" name="Line 31"/>
            <p:cNvSpPr>
              <a:spLocks noChangeShapeType="1"/>
            </p:cNvSpPr>
            <p:nvPr/>
          </p:nvSpPr>
          <p:spPr bwMode="auto">
            <a:xfrm flipH="1" flipV="1">
              <a:off x="1440" y="2208"/>
              <a:ext cx="384"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76" name="Line 32"/>
            <p:cNvSpPr>
              <a:spLocks noChangeShapeType="1"/>
            </p:cNvSpPr>
            <p:nvPr/>
          </p:nvSpPr>
          <p:spPr bwMode="auto">
            <a:xfrm>
              <a:off x="912" y="2688"/>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77" name="Line 33"/>
            <p:cNvSpPr>
              <a:spLocks noChangeShapeType="1"/>
            </p:cNvSpPr>
            <p:nvPr/>
          </p:nvSpPr>
          <p:spPr bwMode="auto">
            <a:xfrm>
              <a:off x="1440" y="2688"/>
              <a:ext cx="33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78" name="Line 34"/>
            <p:cNvSpPr>
              <a:spLocks noChangeShapeType="1"/>
            </p:cNvSpPr>
            <p:nvPr/>
          </p:nvSpPr>
          <p:spPr bwMode="auto">
            <a:xfrm>
              <a:off x="1296" y="2784"/>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79" name="Line 35"/>
            <p:cNvSpPr>
              <a:spLocks noChangeShapeType="1"/>
            </p:cNvSpPr>
            <p:nvPr/>
          </p:nvSpPr>
          <p:spPr bwMode="auto">
            <a:xfrm>
              <a:off x="1440" y="3168"/>
              <a:ext cx="33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80" name="Line 36"/>
            <p:cNvSpPr>
              <a:spLocks noChangeShapeType="1"/>
            </p:cNvSpPr>
            <p:nvPr/>
          </p:nvSpPr>
          <p:spPr bwMode="auto">
            <a:xfrm>
              <a:off x="1872" y="2784"/>
              <a:ext cx="0" cy="2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81" name="Text Box 37"/>
            <p:cNvSpPr txBox="1">
              <a:spLocks noChangeArrowheads="1"/>
            </p:cNvSpPr>
            <p:nvPr/>
          </p:nvSpPr>
          <p:spPr bwMode="auto">
            <a:xfrm>
              <a:off x="864" y="2208"/>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3</a:t>
              </a:r>
            </a:p>
          </p:txBody>
        </p:sp>
        <p:sp>
          <p:nvSpPr>
            <p:cNvPr id="31782" name="Text Box 38"/>
            <p:cNvSpPr txBox="1">
              <a:spLocks noChangeArrowheads="1"/>
            </p:cNvSpPr>
            <p:nvPr/>
          </p:nvSpPr>
          <p:spPr bwMode="auto">
            <a:xfrm>
              <a:off x="960" y="2448"/>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5</a:t>
              </a:r>
            </a:p>
          </p:txBody>
        </p:sp>
        <p:sp>
          <p:nvSpPr>
            <p:cNvPr id="31783" name="Text Box 39"/>
            <p:cNvSpPr txBox="1">
              <a:spLocks noChangeArrowheads="1"/>
            </p:cNvSpPr>
            <p:nvPr/>
          </p:nvSpPr>
          <p:spPr bwMode="auto">
            <a:xfrm>
              <a:off x="1248" y="2256"/>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1</a:t>
              </a:r>
            </a:p>
          </p:txBody>
        </p:sp>
        <p:sp>
          <p:nvSpPr>
            <p:cNvPr id="31784" name="Text Box 40"/>
            <p:cNvSpPr txBox="1">
              <a:spLocks noChangeArrowheads="1"/>
            </p:cNvSpPr>
            <p:nvPr/>
          </p:nvSpPr>
          <p:spPr bwMode="auto">
            <a:xfrm>
              <a:off x="1632" y="2208"/>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5</a:t>
              </a:r>
            </a:p>
          </p:txBody>
        </p:sp>
        <p:sp>
          <p:nvSpPr>
            <p:cNvPr id="31785" name="Text Box 41"/>
            <p:cNvSpPr txBox="1">
              <a:spLocks noChangeArrowheads="1"/>
            </p:cNvSpPr>
            <p:nvPr/>
          </p:nvSpPr>
          <p:spPr bwMode="auto">
            <a:xfrm>
              <a:off x="1440" y="2448"/>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2</a:t>
              </a:r>
            </a:p>
          </p:txBody>
        </p:sp>
        <p:sp>
          <p:nvSpPr>
            <p:cNvPr id="31786" name="Text Box 42"/>
            <p:cNvSpPr txBox="1">
              <a:spLocks noChangeArrowheads="1"/>
            </p:cNvSpPr>
            <p:nvPr/>
          </p:nvSpPr>
          <p:spPr bwMode="auto">
            <a:xfrm>
              <a:off x="1248" y="2774"/>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4</a:t>
              </a:r>
            </a:p>
          </p:txBody>
        </p:sp>
        <p:sp>
          <p:nvSpPr>
            <p:cNvPr id="31787" name="Text Box 43"/>
            <p:cNvSpPr txBox="1">
              <a:spLocks noChangeArrowheads="1"/>
            </p:cNvSpPr>
            <p:nvPr/>
          </p:nvSpPr>
          <p:spPr bwMode="auto">
            <a:xfrm>
              <a:off x="1824" y="2774"/>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5</a:t>
              </a:r>
            </a:p>
          </p:txBody>
        </p:sp>
        <p:sp>
          <p:nvSpPr>
            <p:cNvPr id="31788" name="Text Box 44"/>
            <p:cNvSpPr txBox="1">
              <a:spLocks noChangeArrowheads="1"/>
            </p:cNvSpPr>
            <p:nvPr/>
          </p:nvSpPr>
          <p:spPr bwMode="auto">
            <a:xfrm>
              <a:off x="1440" y="2928"/>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1</a:t>
              </a:r>
            </a:p>
          </p:txBody>
        </p:sp>
      </p:grpSp>
      <p:grpSp>
        <p:nvGrpSpPr>
          <p:cNvPr id="31818" name="Group 74"/>
          <p:cNvGrpSpPr>
            <a:grpSpLocks/>
          </p:cNvGrpSpPr>
          <p:nvPr/>
        </p:nvGrpSpPr>
        <p:grpSpPr bwMode="auto">
          <a:xfrm>
            <a:off x="5181600" y="2417762"/>
            <a:ext cx="2362200" cy="2209800"/>
            <a:chOff x="3024" y="1920"/>
            <a:chExt cx="1488" cy="1392"/>
          </a:xfrm>
        </p:grpSpPr>
        <p:sp>
          <p:nvSpPr>
            <p:cNvPr id="31791" name="Oval 47"/>
            <p:cNvSpPr>
              <a:spLocks noChangeArrowheads="1"/>
            </p:cNvSpPr>
            <p:nvPr/>
          </p:nvSpPr>
          <p:spPr bwMode="auto">
            <a:xfrm>
              <a:off x="3552" y="2016"/>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A</a:t>
              </a:r>
            </a:p>
          </p:txBody>
        </p:sp>
        <p:sp>
          <p:nvSpPr>
            <p:cNvPr id="31792" name="Oval 48"/>
            <p:cNvSpPr>
              <a:spLocks noChangeArrowheads="1"/>
            </p:cNvSpPr>
            <p:nvPr/>
          </p:nvSpPr>
          <p:spPr bwMode="auto">
            <a:xfrm>
              <a:off x="3024" y="2544"/>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B</a:t>
              </a:r>
            </a:p>
          </p:txBody>
        </p:sp>
        <p:sp>
          <p:nvSpPr>
            <p:cNvPr id="31793" name="Oval 49"/>
            <p:cNvSpPr>
              <a:spLocks noChangeArrowheads="1"/>
            </p:cNvSpPr>
            <p:nvPr/>
          </p:nvSpPr>
          <p:spPr bwMode="auto">
            <a:xfrm>
              <a:off x="3552" y="3072"/>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E</a:t>
              </a:r>
            </a:p>
          </p:txBody>
        </p:sp>
        <p:sp>
          <p:nvSpPr>
            <p:cNvPr id="31794" name="Oval 50"/>
            <p:cNvSpPr>
              <a:spLocks noChangeArrowheads="1"/>
            </p:cNvSpPr>
            <p:nvPr/>
          </p:nvSpPr>
          <p:spPr bwMode="auto">
            <a:xfrm>
              <a:off x="4128" y="3072"/>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F</a:t>
              </a:r>
            </a:p>
          </p:txBody>
        </p:sp>
        <p:sp>
          <p:nvSpPr>
            <p:cNvPr id="31795" name="Oval 51"/>
            <p:cNvSpPr>
              <a:spLocks noChangeArrowheads="1"/>
            </p:cNvSpPr>
            <p:nvPr/>
          </p:nvSpPr>
          <p:spPr bwMode="auto">
            <a:xfrm>
              <a:off x="4128" y="2544"/>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D</a:t>
              </a:r>
            </a:p>
          </p:txBody>
        </p:sp>
        <p:sp>
          <p:nvSpPr>
            <p:cNvPr id="31796" name="Oval 52"/>
            <p:cNvSpPr>
              <a:spLocks noChangeArrowheads="1"/>
            </p:cNvSpPr>
            <p:nvPr/>
          </p:nvSpPr>
          <p:spPr bwMode="auto">
            <a:xfrm>
              <a:off x="3552" y="2544"/>
              <a:ext cx="240" cy="24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en-US" sz="2000">
                  <a:latin typeface="Verdana" panose="020B0604030504040204" pitchFamily="34" charset="0"/>
                </a:rPr>
                <a:t>C</a:t>
              </a:r>
            </a:p>
          </p:txBody>
        </p:sp>
        <p:sp>
          <p:nvSpPr>
            <p:cNvPr id="31797" name="Line 53"/>
            <p:cNvSpPr>
              <a:spLocks noChangeShapeType="1"/>
            </p:cNvSpPr>
            <p:nvPr/>
          </p:nvSpPr>
          <p:spPr bwMode="auto">
            <a:xfrm flipH="1">
              <a:off x="3216" y="2221"/>
              <a:ext cx="336" cy="344"/>
            </a:xfrm>
            <a:prstGeom prst="line">
              <a:avLst/>
            </a:prstGeom>
            <a:noFill/>
            <a:ln w="190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98" name="Line 54"/>
            <p:cNvSpPr>
              <a:spLocks noChangeShapeType="1"/>
            </p:cNvSpPr>
            <p:nvPr/>
          </p:nvSpPr>
          <p:spPr bwMode="auto">
            <a:xfrm flipV="1">
              <a:off x="3658" y="2252"/>
              <a:ext cx="0" cy="292"/>
            </a:xfrm>
            <a:prstGeom prst="line">
              <a:avLst/>
            </a:prstGeom>
            <a:noFill/>
            <a:ln w="190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1" name="Line 57"/>
            <p:cNvSpPr>
              <a:spLocks noChangeShapeType="1"/>
            </p:cNvSpPr>
            <p:nvPr/>
          </p:nvSpPr>
          <p:spPr bwMode="auto">
            <a:xfrm flipH="1">
              <a:off x="3792" y="2659"/>
              <a:ext cx="336" cy="10"/>
            </a:xfrm>
            <a:prstGeom prst="line">
              <a:avLst/>
            </a:prstGeom>
            <a:noFill/>
            <a:ln w="190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2" name="Line 58"/>
            <p:cNvSpPr>
              <a:spLocks noChangeShapeType="1"/>
            </p:cNvSpPr>
            <p:nvPr/>
          </p:nvSpPr>
          <p:spPr bwMode="auto">
            <a:xfrm flipH="1" flipV="1">
              <a:off x="3658" y="2797"/>
              <a:ext cx="13" cy="294"/>
            </a:xfrm>
            <a:prstGeom prst="line">
              <a:avLst/>
            </a:prstGeom>
            <a:noFill/>
            <a:ln w="190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3" name="Line 59"/>
            <p:cNvSpPr>
              <a:spLocks noChangeShapeType="1"/>
            </p:cNvSpPr>
            <p:nvPr/>
          </p:nvSpPr>
          <p:spPr bwMode="auto">
            <a:xfrm flipH="1">
              <a:off x="3792" y="3229"/>
              <a:ext cx="336" cy="0"/>
            </a:xfrm>
            <a:prstGeom prst="line">
              <a:avLst/>
            </a:prstGeom>
            <a:noFill/>
            <a:ln w="190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5" name="Text Box 61"/>
            <p:cNvSpPr txBox="1">
              <a:spLocks noChangeArrowheads="1"/>
            </p:cNvSpPr>
            <p:nvPr/>
          </p:nvSpPr>
          <p:spPr bwMode="auto">
            <a:xfrm>
              <a:off x="3744" y="1920"/>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3</a:t>
              </a:r>
            </a:p>
          </p:txBody>
        </p:sp>
        <p:sp>
          <p:nvSpPr>
            <p:cNvPr id="31807" name="Text Box 63"/>
            <p:cNvSpPr txBox="1">
              <a:spLocks noChangeArrowheads="1"/>
            </p:cNvSpPr>
            <p:nvPr/>
          </p:nvSpPr>
          <p:spPr bwMode="auto">
            <a:xfrm>
              <a:off x="3648" y="2352"/>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4</a:t>
              </a:r>
            </a:p>
          </p:txBody>
        </p:sp>
        <p:sp>
          <p:nvSpPr>
            <p:cNvPr id="31809" name="Text Box 65"/>
            <p:cNvSpPr txBox="1">
              <a:spLocks noChangeArrowheads="1"/>
            </p:cNvSpPr>
            <p:nvPr/>
          </p:nvSpPr>
          <p:spPr bwMode="auto">
            <a:xfrm>
              <a:off x="4320" y="2400"/>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6</a:t>
              </a:r>
            </a:p>
          </p:txBody>
        </p:sp>
        <p:sp>
          <p:nvSpPr>
            <p:cNvPr id="31810" name="Text Box 66"/>
            <p:cNvSpPr txBox="1">
              <a:spLocks noChangeArrowheads="1"/>
            </p:cNvSpPr>
            <p:nvPr/>
          </p:nvSpPr>
          <p:spPr bwMode="auto">
            <a:xfrm>
              <a:off x="3696" y="2880"/>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8</a:t>
              </a:r>
            </a:p>
          </p:txBody>
        </p:sp>
        <p:sp>
          <p:nvSpPr>
            <p:cNvPr id="31812" name="Text Box 68"/>
            <p:cNvSpPr txBox="1">
              <a:spLocks noChangeArrowheads="1"/>
            </p:cNvSpPr>
            <p:nvPr/>
          </p:nvSpPr>
          <p:spPr bwMode="auto">
            <a:xfrm>
              <a:off x="4272" y="2880"/>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9</a:t>
              </a:r>
            </a:p>
          </p:txBody>
        </p:sp>
        <p:sp>
          <p:nvSpPr>
            <p:cNvPr id="31816" name="Text Box 72"/>
            <p:cNvSpPr txBox="1">
              <a:spLocks noChangeArrowheads="1"/>
            </p:cNvSpPr>
            <p:nvPr/>
          </p:nvSpPr>
          <p:spPr bwMode="auto">
            <a:xfrm>
              <a:off x="3024" y="2304"/>
              <a:ext cx="19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000">
                  <a:latin typeface="Verdana" panose="020B0604030504040204" pitchFamily="34" charset="0"/>
                </a:rPr>
                <a:t>0</a:t>
              </a:r>
            </a:p>
          </p:txBody>
        </p:sp>
      </p:grpSp>
    </p:spTree>
    <p:extLst>
      <p:ext uri="{BB962C8B-B14F-4D97-AF65-F5344CB8AC3E}">
        <p14:creationId xmlns:p14="http://schemas.microsoft.com/office/powerpoint/2010/main" val="183461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8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8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166" y="46037"/>
            <a:ext cx="3867150" cy="868363"/>
          </a:xfrm>
        </p:spPr>
        <p:txBody>
          <a:bodyPr>
            <a:normAutofit/>
          </a:bodyPr>
          <a:lstStyle/>
          <a:p>
            <a:r>
              <a:rPr lang="en-US" sz="3200" dirty="0" err="1"/>
              <a:t>Edsger</a:t>
            </a:r>
            <a:r>
              <a:rPr lang="en-US" sz="3200" dirty="0"/>
              <a:t> W. Dijkstra</a:t>
            </a:r>
          </a:p>
        </p:txBody>
      </p:sp>
      <p:sp>
        <p:nvSpPr>
          <p:cNvPr id="4" name="Rectangle 3"/>
          <p:cNvSpPr/>
          <p:nvPr/>
        </p:nvSpPr>
        <p:spPr>
          <a:xfrm>
            <a:off x="2667000" y="914400"/>
            <a:ext cx="6324600" cy="3416320"/>
          </a:xfrm>
          <a:prstGeom prst="rect">
            <a:avLst/>
          </a:prstGeom>
        </p:spPr>
        <p:txBody>
          <a:bodyPr wrap="square">
            <a:spAutoFit/>
          </a:bodyPr>
          <a:lstStyle/>
          <a:p>
            <a:pPr marL="342900" indent="-342900" algn="l">
              <a:buFontTx/>
              <a:buChar char="-"/>
            </a:pPr>
            <a:r>
              <a:rPr lang="en-US" sz="2400" dirty="0">
                <a:solidFill>
                  <a:srgbClr val="7030A0"/>
                </a:solidFill>
              </a:rPr>
              <a:t>“If debugging is the process of removing software bugs, then programming must be the process of putting them in”</a:t>
            </a:r>
          </a:p>
          <a:p>
            <a:pPr marL="342900" indent="-342900" algn="l">
              <a:buFontTx/>
              <a:buChar char="-"/>
            </a:pPr>
            <a:endParaRPr lang="en-US" sz="2400" dirty="0">
              <a:solidFill>
                <a:srgbClr val="7030A0"/>
              </a:solidFill>
            </a:endParaRPr>
          </a:p>
          <a:p>
            <a:pPr marL="342900" indent="-342900" algn="l">
              <a:buFontTx/>
              <a:buChar char="-"/>
            </a:pPr>
            <a:r>
              <a:rPr lang="en-US" sz="2400" dirty="0">
                <a:solidFill>
                  <a:srgbClr val="7030A0"/>
                </a:solidFill>
              </a:rPr>
              <a:t>“Program testing can be used to show the presence of bugs, but never to show their absence!”</a:t>
            </a:r>
          </a:p>
          <a:p>
            <a:pPr marL="342900" indent="-342900" algn="l">
              <a:buFontTx/>
              <a:buChar char="-"/>
            </a:pPr>
            <a:endParaRPr lang="en-US" sz="2400" dirty="0">
              <a:solidFill>
                <a:srgbClr val="7030A0"/>
              </a:solidFill>
            </a:endParaRPr>
          </a:p>
          <a:p>
            <a:pPr algn="l"/>
            <a:r>
              <a:rPr lang="en-US" sz="2400" dirty="0">
                <a:solidFill>
                  <a:srgbClr val="7030A0"/>
                </a:solidFill>
              </a:rPr>
              <a:t>- “Simplicity is prerequisite for reliability”</a:t>
            </a:r>
          </a:p>
        </p:txBody>
      </p:sp>
      <p:pic>
        <p:nvPicPr>
          <p:cNvPr id="5" name="Picture 4"/>
          <p:cNvPicPr>
            <a:picLocks noChangeAspect="1"/>
          </p:cNvPicPr>
          <p:nvPr/>
        </p:nvPicPr>
        <p:blipFill>
          <a:blip r:embed="rId2"/>
          <a:stretch>
            <a:fillRect/>
          </a:stretch>
        </p:blipFill>
        <p:spPr>
          <a:xfrm>
            <a:off x="609600" y="1328192"/>
            <a:ext cx="1874918" cy="2006162"/>
          </a:xfrm>
          <a:prstGeom prst="rect">
            <a:avLst/>
          </a:prstGeom>
        </p:spPr>
      </p:pic>
      <p:sp>
        <p:nvSpPr>
          <p:cNvPr id="6" name="Rectangle 5"/>
          <p:cNvSpPr/>
          <p:nvPr/>
        </p:nvSpPr>
        <p:spPr>
          <a:xfrm>
            <a:off x="762000" y="4436223"/>
            <a:ext cx="8054371" cy="1892826"/>
          </a:xfrm>
          <a:prstGeom prst="rect">
            <a:avLst/>
          </a:prstGeom>
        </p:spPr>
        <p:txBody>
          <a:bodyPr wrap="square">
            <a:spAutoFit/>
          </a:bodyPr>
          <a:lstStyle/>
          <a:p>
            <a:pPr marL="342900" indent="-342900" algn="l">
              <a:buFont typeface="Arial" panose="020B0604020202020204" pitchFamily="34" charset="0"/>
              <a:buChar char="•"/>
            </a:pPr>
            <a:r>
              <a:rPr lang="en-US" dirty="0"/>
              <a:t>Received the 1972 A. M. </a:t>
            </a:r>
            <a:r>
              <a:rPr lang="en-US" b="1" dirty="0"/>
              <a:t>Turing Award</a:t>
            </a:r>
            <a:r>
              <a:rPr lang="en-US" dirty="0"/>
              <a:t>, widely considered the most prestigious award in computer science.  </a:t>
            </a:r>
          </a:p>
          <a:p>
            <a:pPr marL="342900" indent="-342900" algn="l">
              <a:lnSpc>
                <a:spcPct val="95000"/>
              </a:lnSpc>
              <a:buFont typeface="Arial" panose="020B0604020202020204" pitchFamily="34" charset="0"/>
              <a:buChar char="•"/>
            </a:pPr>
            <a:r>
              <a:rPr lang="en-US" altLang="en-US" dirty="0"/>
              <a:t>Made a strong case against use of the GOTO statement in programming languages and helped lead to its deprecation.</a:t>
            </a:r>
          </a:p>
          <a:p>
            <a:pPr marL="342900" indent="-342900" algn="l">
              <a:lnSpc>
                <a:spcPct val="95000"/>
              </a:lnSpc>
              <a:buFont typeface="Arial" panose="020B0604020202020204" pitchFamily="34" charset="0"/>
              <a:buChar char="•"/>
            </a:pPr>
            <a:r>
              <a:rPr lang="en-US" altLang="en-US" dirty="0"/>
              <a:t>Known for his many essays on programming.</a:t>
            </a:r>
          </a:p>
          <a:p>
            <a:pPr marL="342900" indent="-342900" algn="l">
              <a:buFontTx/>
              <a:buChar char="-"/>
            </a:pPr>
            <a:endParaRPr lang="en-US" dirty="0"/>
          </a:p>
        </p:txBody>
      </p:sp>
      <p:pic>
        <p:nvPicPr>
          <p:cNvPr id="7" name="Picture 6"/>
          <p:cNvPicPr>
            <a:picLocks noChangeAspect="1"/>
          </p:cNvPicPr>
          <p:nvPr/>
        </p:nvPicPr>
        <p:blipFill>
          <a:blip r:embed="rId3"/>
          <a:stretch>
            <a:fillRect/>
          </a:stretch>
        </p:blipFill>
        <p:spPr>
          <a:xfrm>
            <a:off x="7239000" y="1727661"/>
            <a:ext cx="773800" cy="499226"/>
          </a:xfrm>
          <a:prstGeom prst="rect">
            <a:avLst/>
          </a:prstGeom>
        </p:spPr>
      </p:pic>
    </p:spTree>
    <p:extLst>
      <p:ext uri="{BB962C8B-B14F-4D97-AF65-F5344CB8AC3E}">
        <p14:creationId xmlns:p14="http://schemas.microsoft.com/office/powerpoint/2010/main" val="68163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8600" y="990600"/>
            <a:ext cx="8445500" cy="4508500"/>
          </a:xfrm>
        </p:spPr>
        <p:txBody>
          <a:bodyPr>
            <a:normAutofit/>
          </a:bodyPr>
          <a:lstStyle/>
          <a:p>
            <a:pPr lvl="0"/>
            <a:r>
              <a:rPr lang="en-US" sz="2400" dirty="0"/>
              <a:t>The graph needs to be </a:t>
            </a:r>
            <a:r>
              <a:rPr lang="en-US" sz="2400" b="1" dirty="0"/>
              <a:t>initialized</a:t>
            </a:r>
            <a:r>
              <a:rPr lang="en-US" sz="2400" dirty="0"/>
              <a:t> with high values at the beginning.</a:t>
            </a:r>
          </a:p>
          <a:p>
            <a:pPr lvl="0"/>
            <a:r>
              <a:rPr lang="en-US" sz="2400" dirty="0"/>
              <a:t>The algorithm stores all weights from the source vertex to all other vertices in the graph in an array called </a:t>
            </a:r>
            <a:r>
              <a:rPr lang="en-US" sz="2400" b="1" dirty="0"/>
              <a:t>weight</a:t>
            </a:r>
            <a:r>
              <a:rPr lang="en-US" sz="2400" dirty="0"/>
              <a:t>.</a:t>
            </a:r>
          </a:p>
          <a:p>
            <a:pPr lvl="0"/>
            <a:r>
              <a:rPr lang="en-US" sz="2400" dirty="0"/>
              <a:t>It then step by step attempts to visit the vertex with minimum weight using the vertices stored in a set </a:t>
            </a:r>
            <a:r>
              <a:rPr lang="en-US" sz="2400" b="1" dirty="0"/>
              <a:t>visited</a:t>
            </a:r>
            <a:r>
              <a:rPr lang="en-US" sz="2400" dirty="0"/>
              <a:t>, and adding the newly visited vertex to it.</a:t>
            </a:r>
          </a:p>
          <a:p>
            <a:endParaRPr lang="en-US" sz="2400" dirty="0"/>
          </a:p>
        </p:txBody>
      </p:sp>
      <p:sp>
        <p:nvSpPr>
          <p:cNvPr id="4" name="Title 1"/>
          <p:cNvSpPr>
            <a:spLocks noGrp="1"/>
          </p:cNvSpPr>
          <p:nvPr>
            <p:ph type="title"/>
          </p:nvPr>
        </p:nvSpPr>
        <p:spPr>
          <a:xfrm>
            <a:off x="508000" y="228600"/>
            <a:ext cx="7886700" cy="457199"/>
          </a:xfrm>
        </p:spPr>
        <p:txBody>
          <a:bodyPr>
            <a:normAutofit fontScale="90000"/>
          </a:bodyPr>
          <a:lstStyle/>
          <a:p>
            <a:pPr algn="ctr"/>
            <a:r>
              <a:rPr lang="en-US" altLang="en-US" b="1" dirty="0">
                <a:latin typeface="+mn-lt"/>
              </a:rPr>
              <a:t>Dijkstra’s</a:t>
            </a:r>
            <a:r>
              <a:rPr lang="en-US" altLang="en-US" dirty="0">
                <a:latin typeface="+mn-lt"/>
              </a:rPr>
              <a:t> shortest-path algorithm</a:t>
            </a:r>
          </a:p>
        </p:txBody>
      </p:sp>
    </p:spTree>
    <p:extLst>
      <p:ext uri="{BB962C8B-B14F-4D97-AF65-F5344CB8AC3E}">
        <p14:creationId xmlns:p14="http://schemas.microsoft.com/office/powerpoint/2010/main" val="170500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85800" y="1"/>
            <a:ext cx="7886700" cy="457199"/>
          </a:xfrm>
        </p:spPr>
        <p:txBody>
          <a:bodyPr>
            <a:normAutofit fontScale="90000"/>
          </a:bodyPr>
          <a:lstStyle/>
          <a:p>
            <a:pPr algn="ctr"/>
            <a:r>
              <a:rPr lang="en-US" altLang="en-US" b="1" dirty="0">
                <a:latin typeface="+mn-lt"/>
              </a:rPr>
              <a:t>Dijkstra’s</a:t>
            </a:r>
            <a:r>
              <a:rPr lang="en-US" altLang="en-US" dirty="0">
                <a:latin typeface="+mn-lt"/>
              </a:rPr>
              <a:t> shortest-path algorithm</a:t>
            </a:r>
          </a:p>
        </p:txBody>
      </p:sp>
      <p:sp>
        <p:nvSpPr>
          <p:cNvPr id="10" name="Rectangle 1"/>
          <p:cNvSpPr>
            <a:spLocks noGrp="1" noChangeArrowheads="1"/>
          </p:cNvSpPr>
          <p:nvPr>
            <p:ph type="body" sz="quarter" idx="11"/>
          </p:nvPr>
        </p:nvSpPr>
        <p:spPr bwMode="auto">
          <a:xfrm>
            <a:off x="152400" y="633710"/>
            <a:ext cx="8915400"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00"/>
                </a:solidFill>
                <a:effectLst/>
              </a:rPr>
              <a:t> </a:t>
            </a:r>
            <a:r>
              <a:rPr kumimoji="0" lang="en-US" altLang="en-US" sz="2000" b="1" i="0" u="none" strike="noStrike" cap="none" normalizeH="0" baseline="0" dirty="0" err="1">
                <a:ln>
                  <a:noFill/>
                </a:ln>
                <a:solidFill>
                  <a:srgbClr val="000000"/>
                </a:solidFill>
                <a:effectLst/>
              </a:rPr>
              <a:t>shortestPath</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in </a:t>
            </a:r>
            <a:r>
              <a:rPr kumimoji="0" lang="en-US" altLang="en-US" sz="2000" b="0" i="0" u="none" strike="noStrike" cap="none" normalizeH="0" baseline="0" dirty="0" err="1">
                <a:ln>
                  <a:noFill/>
                </a:ln>
                <a:solidFill>
                  <a:srgbClr val="000000"/>
                </a:solidFill>
                <a:effectLst/>
              </a:rPr>
              <a:t>theGraph</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in </a:t>
            </a:r>
            <a:r>
              <a:rPr kumimoji="0" lang="en-US" altLang="en-US" sz="2000" b="0" i="0" u="none" strike="noStrike" cap="none" normalizeH="0" baseline="0" dirty="0" err="1">
                <a:ln>
                  <a:noFill/>
                </a:ln>
                <a:solidFill>
                  <a:srgbClr val="000000"/>
                </a:solidFill>
                <a:effectLst/>
              </a:rPr>
              <a:t>weight</a:t>
            </a:r>
            <a:r>
              <a:rPr kumimoji="0" lang="en-US" altLang="en-US" sz="2000" b="0" i="0" u="none" strike="noStrike" cap="none" normalizeH="0" baseline="0" dirty="0" err="1">
                <a:ln>
                  <a:noFill/>
                </a:ln>
                <a:solidFill>
                  <a:srgbClr val="666600"/>
                </a:solidFill>
                <a:effectLst/>
              </a:rPr>
              <a:t>:</a:t>
            </a:r>
            <a:r>
              <a:rPr kumimoji="0" lang="en-US" altLang="en-US" sz="2000" b="0" i="0" u="none" strike="noStrike" cap="none" normalizeH="0" baseline="0" dirty="0" err="1">
                <a:ln>
                  <a:noFill/>
                </a:ln>
                <a:solidFill>
                  <a:srgbClr val="660066"/>
                </a:solidFill>
                <a:effectLst/>
              </a:rPr>
              <a:t>WeightArray</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a:t>
            </a:r>
            <a:endParaRPr kumimoji="0" lang="en-US" altLang="en-US" sz="2000"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B050"/>
                </a:solidFill>
                <a:effectLst/>
              </a:rPr>
              <a:t>// Finds the minimum-cost paths between an origin vertex (vertex 0) and all other </a:t>
            </a:r>
          </a:p>
          <a:p>
            <a:pPr marL="0" marR="0" lvl="0" indent="0" algn="l" defTabSz="914400" rtl="0" eaLnBrk="0" fontAlgn="base" latinLnBrk="0" hangingPunct="0">
              <a:lnSpc>
                <a:spcPct val="100000"/>
              </a:lnSpc>
              <a:spcBef>
                <a:spcPct val="0"/>
              </a:spcBef>
              <a:spcAft>
                <a:spcPct val="0"/>
              </a:spcAft>
              <a:buClrTx/>
              <a:buSzTx/>
              <a:buNone/>
              <a:tabLst/>
            </a:pPr>
            <a:r>
              <a:rPr lang="en-US" altLang="en-US" sz="2000" dirty="0">
                <a:solidFill>
                  <a:srgbClr val="00B050"/>
                </a:solidFill>
              </a:rPr>
              <a:t>// </a:t>
            </a:r>
            <a:r>
              <a:rPr kumimoji="0" lang="en-US" altLang="en-US" sz="2000" b="0" i="0" u="none" strike="noStrike" cap="none" normalizeH="0" baseline="0" dirty="0">
                <a:ln>
                  <a:noFill/>
                </a:ln>
                <a:solidFill>
                  <a:srgbClr val="00B050"/>
                </a:solidFill>
                <a:effectLst/>
              </a:rPr>
              <a:t>vertices in a weighted directed graph.</a:t>
            </a:r>
            <a:endParaRPr lang="en-US" altLang="en-US" sz="2000" dirty="0">
              <a:solidFill>
                <a:srgbClr val="00B050"/>
              </a:solidFil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rPr>
              <a:t>visited = vertex 0</a:t>
            </a:r>
            <a:endParaRPr lang="en-US" altLang="en-US" sz="2000"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rPr>
              <a:t>n = number of vertices in the Graph;</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B050"/>
                </a:solidFill>
                <a:effectLst/>
              </a:rPr>
              <a:t>// Step 1</a:t>
            </a:r>
            <a:endParaRPr lang="en-US" altLang="en-US" sz="2000" dirty="0">
              <a:solidFill>
                <a:srgbClr val="00B050"/>
              </a:solidFil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88"/>
                </a:solidFill>
                <a:effectLst/>
              </a:rPr>
              <a:t>for</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effectLst/>
              </a:rPr>
              <a:t>(x=0 through n-1)</a:t>
            </a:r>
            <a:endParaRPr lang="en-US" altLang="en-US" sz="2000"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dirty="0">
                <a:ln>
                  <a:noFill/>
                </a:ln>
                <a:effectLst/>
              </a:rPr>
              <a:t>       </a:t>
            </a:r>
            <a:r>
              <a:rPr kumimoji="0" lang="en-US" altLang="en-US" sz="2000" b="0" i="0" u="none" strike="noStrike" cap="none" normalizeH="0" baseline="0" dirty="0">
                <a:ln>
                  <a:noFill/>
                </a:ln>
                <a:effectLst/>
              </a:rPr>
              <a:t>weight[v] = matrix[v][x];</a:t>
            </a:r>
            <a:endParaRPr lang="en-US" altLang="en-US" sz="2000"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B050"/>
                </a:solidFill>
                <a:effectLst/>
              </a:rPr>
              <a:t>// Steps 2 through 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88"/>
                </a:solidFill>
                <a:effectLst/>
              </a:rPr>
              <a:t>for</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step</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6666"/>
                </a:solidFill>
                <a:effectLst/>
              </a:rPr>
              <a:t>2</a:t>
            </a:r>
            <a:r>
              <a:rPr kumimoji="0" lang="en-US" altLang="en-US" sz="2000" b="0" i="0" u="none" strike="noStrike" cap="none" normalizeH="0" baseline="0" dirty="0">
                <a:ln>
                  <a:noFill/>
                </a:ln>
                <a:solidFill>
                  <a:srgbClr val="000000"/>
                </a:solidFill>
                <a:effectLst/>
              </a:rPr>
              <a:t> through n</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a:t>
            </a:r>
            <a:endParaRPr kumimoji="0" lang="en-US" altLang="en-US" sz="2000"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effectLst/>
              </a:rPr>
              <a:t>      Find the smallest weight[v] such that v is not visited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rPr>
              <a:t>      Add v to visited</a:t>
            </a:r>
            <a:r>
              <a:rPr kumimoji="0" lang="en-US" altLang="en-US" sz="2000" b="0" i="0" u="none" strike="noStrike" cap="none" normalizeH="0" baseline="0" dirty="0">
                <a:ln>
                  <a:noFill/>
                </a:ln>
                <a:solidFill>
                  <a:srgbClr val="666600"/>
                </a:solidFill>
                <a:effectLst/>
              </a:rPr>
              <a:t>;</a:t>
            </a:r>
            <a:endParaRPr lang="en-US" altLang="en-US" sz="2000" dirty="0">
              <a:solidFill>
                <a:srgbClr val="333333"/>
              </a:solidFil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dirty="0">
                <a:ln>
                  <a:noFill/>
                </a:ln>
                <a:solidFill>
                  <a:srgbClr val="333333"/>
                </a:solidFill>
                <a:effectLst/>
              </a:rPr>
              <a:t>      </a:t>
            </a:r>
          </a:p>
          <a:p>
            <a:pPr marL="0" lvl="0" indent="0" defTabSz="914400" eaLnBrk="0" fontAlgn="base" hangingPunct="0">
              <a:lnSpc>
                <a:spcPct val="100000"/>
              </a:lnSpc>
              <a:spcBef>
                <a:spcPct val="0"/>
              </a:spcBef>
              <a:spcAft>
                <a:spcPct val="0"/>
              </a:spcAft>
              <a:buNone/>
            </a:pPr>
            <a:r>
              <a:rPr lang="en-US" altLang="en-US" sz="2000" dirty="0">
                <a:solidFill>
                  <a:srgbClr val="333333"/>
                </a:solidFill>
              </a:rPr>
              <a:t>      </a:t>
            </a:r>
            <a:r>
              <a:rPr kumimoji="0" lang="en-US" altLang="en-US" sz="2000" b="0" i="0" u="none" strike="noStrike" cap="none" normalizeH="0" baseline="0" dirty="0">
                <a:ln>
                  <a:noFill/>
                </a:ln>
                <a:solidFill>
                  <a:srgbClr val="000088"/>
                </a:solidFill>
                <a:effectLst/>
              </a:rPr>
              <a:t>for</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a:t>
            </a:r>
            <a:r>
              <a:rPr lang="en-US" altLang="en-US" sz="2000" dirty="0">
                <a:solidFill>
                  <a:srgbClr val="000000"/>
                </a:solidFill>
              </a:rPr>
              <a:t>each neighbor u of v not in visited</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a:t>
            </a:r>
            <a:endParaRPr kumimoji="0" lang="en-US" altLang="en-US" sz="2000"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88"/>
                </a:solidFill>
                <a:effectLst/>
              </a:rPr>
              <a:t>            if</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weight</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u</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&gt;</a:t>
            </a:r>
            <a:r>
              <a:rPr kumimoji="0" lang="en-US" altLang="en-US" sz="2000" b="0" i="0" u="none" strike="noStrike" cap="none" normalizeH="0" baseline="0" dirty="0">
                <a:ln>
                  <a:noFill/>
                </a:ln>
                <a:solidFill>
                  <a:srgbClr val="000000"/>
                </a:solidFill>
                <a:effectLst/>
              </a:rPr>
              <a:t> weight</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v</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matrix</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v</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u</a:t>
            </a:r>
            <a:r>
              <a:rPr kumimoji="0" lang="en-US" altLang="en-US" sz="2000" b="0" i="0" u="none" strike="noStrike" cap="none" normalizeH="0" baseline="0" dirty="0">
                <a:ln>
                  <a:noFill/>
                </a:ln>
                <a:solidFill>
                  <a:srgbClr val="666600"/>
                </a:solidFill>
                <a:effectLst/>
              </a:rPr>
              <a:t>])</a:t>
            </a:r>
            <a:endParaRPr kumimoji="0" lang="en-US" altLang="en-US" sz="2000"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err="1">
                <a:ln>
                  <a:noFill/>
                </a:ln>
                <a:solidFill>
                  <a:srgbClr val="000000"/>
                </a:solidFill>
                <a:effectLst/>
              </a:rPr>
              <a:t>weigth</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u</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 weight</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v</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matrix</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v</a:t>
            </a:r>
            <a:r>
              <a:rPr kumimoji="0" lang="en-US" altLang="en-US" sz="2000" b="0" i="0" u="none" strike="noStrike" cap="none" normalizeH="0" baseline="0" dirty="0">
                <a:ln>
                  <a:noFill/>
                </a:ln>
                <a:solidFill>
                  <a:srgbClr val="666600"/>
                </a:solidFill>
                <a:effectLst/>
              </a:rPr>
              <a:t>][</a:t>
            </a:r>
            <a:r>
              <a:rPr kumimoji="0" lang="en-US" altLang="en-US" sz="2000" b="0" i="0" u="none" strike="noStrike" cap="none" normalizeH="0" baseline="0" dirty="0">
                <a:ln>
                  <a:noFill/>
                </a:ln>
                <a:solidFill>
                  <a:srgbClr val="000000"/>
                </a:solidFill>
                <a:effectLst/>
              </a:rPr>
              <a:t>u</a:t>
            </a:r>
            <a:r>
              <a:rPr kumimoji="0" lang="en-US" altLang="en-US" sz="2000" b="0" i="0" u="none" strike="noStrike" cap="none" normalizeH="0" baseline="0" dirty="0">
                <a:ln>
                  <a:noFill/>
                </a:ln>
                <a:solidFill>
                  <a:srgbClr val="666600"/>
                </a:solidFill>
                <a:effectLst/>
              </a:rPr>
              <a:t>];</a:t>
            </a:r>
            <a:endParaRPr kumimoji="0" lang="en-US" altLang="en-US" sz="2000"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rgbClr val="666600"/>
                </a:solidFill>
                <a:effectLst/>
              </a:rPr>
              <a:t>}}</a:t>
            </a:r>
            <a:endParaRPr kumimoji="0" lang="en-US" altLang="en-US" sz="2000" b="0" i="0" u="none" strike="noStrike" cap="none" normalizeH="0" baseline="0" dirty="0">
              <a:ln>
                <a:noFill/>
              </a:ln>
              <a:solidFill>
                <a:srgbClr val="333333"/>
              </a:solidFill>
              <a:effectLst/>
            </a:endParaRPr>
          </a:p>
        </p:txBody>
      </p:sp>
    </p:spTree>
    <p:extLst>
      <p:ext uri="{BB962C8B-B14F-4D97-AF65-F5344CB8AC3E}">
        <p14:creationId xmlns:p14="http://schemas.microsoft.com/office/powerpoint/2010/main" val="40195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dirty="0">
                <a:solidFill>
                  <a:srgbClr val="3B62AF"/>
                </a:solidFill>
                <a:latin typeface="Arial" charset="0"/>
              </a:rPr>
              <a:t>Dijkstra Animated Example</a:t>
            </a:r>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2990"/>
            <a:ext cx="8229600" cy="469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524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t>Weight</a:t>
            </a:r>
          </a:p>
        </p:txBody>
      </p:sp>
      <p:sp>
        <p:nvSpPr>
          <p:cNvPr id="3" name="TextBox 2"/>
          <p:cNvSpPr txBox="1"/>
          <p:nvPr/>
        </p:nvSpPr>
        <p:spPr>
          <a:xfrm>
            <a:off x="3927936" y="5181600"/>
            <a:ext cx="1020023" cy="400110"/>
          </a:xfrm>
          <a:prstGeom prst="rect">
            <a:avLst/>
          </a:prstGeom>
          <a:noFill/>
        </p:spPr>
        <p:txBody>
          <a:bodyPr wrap="none" rtlCol="0">
            <a:spAutoFit/>
          </a:bodyPr>
          <a:lstStyle/>
          <a:p>
            <a:r>
              <a:rPr lang="en-US" b="1" dirty="0"/>
              <a:t>Visited</a:t>
            </a:r>
          </a:p>
        </p:txBody>
      </p:sp>
    </p:spTree>
    <p:extLst>
      <p:ext uri="{BB962C8B-B14F-4D97-AF65-F5344CB8AC3E}">
        <p14:creationId xmlns:p14="http://schemas.microsoft.com/office/powerpoint/2010/main" val="2453143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228600" y="228600"/>
            <a:ext cx="8698230" cy="822960"/>
          </a:xfrm>
        </p:spPr>
        <p:txBody>
          <a:bodyPr vert="horz" lIns="0" tIns="0" rIns="0" bIns="0" rtlCol="0" anchor="t">
            <a:normAutofit/>
          </a:bodyPr>
          <a:lstStyle/>
          <a:p>
            <a:pPr>
              <a:lnSpc>
                <a:spcPct val="95000"/>
              </a:lnSpc>
              <a:defRPr/>
            </a:pPr>
            <a:r>
              <a:rPr lang="en-US" sz="3870" dirty="0">
                <a:solidFill>
                  <a:srgbClr val="3B62AF"/>
                </a:solidFill>
                <a:latin typeface="Arial" charset="0"/>
              </a:rPr>
              <a:t>Dijkstra Animated Example</a:t>
            </a:r>
          </a:p>
        </p:txBody>
      </p:sp>
      <p:pic>
        <p:nvPicPr>
          <p:cNvPr id="15363"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20040" y="838200"/>
            <a:ext cx="7912418"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2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76059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163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 y="908685"/>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2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87893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 y="960120"/>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2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62081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908685"/>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24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96930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908685"/>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24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429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5948363"/>
          </a:xfrm>
        </p:spPr>
        <p:txBody>
          <a:bodyPr/>
          <a:lstStyle/>
          <a:p>
            <a:r>
              <a:rPr lang="en-US" sz="2400" b="1" dirty="0"/>
              <a:t>Directed Acyclic Graph (DAG):</a:t>
            </a:r>
            <a:r>
              <a:rPr lang="en-US" sz="2400" dirty="0"/>
              <a:t> directed graphs with </a:t>
            </a:r>
            <a:r>
              <a:rPr lang="en-US" sz="2400" b="1" i="1" dirty="0"/>
              <a:t>no cycles</a:t>
            </a:r>
            <a:r>
              <a:rPr lang="en-US" sz="2400" dirty="0"/>
              <a:t>.</a:t>
            </a:r>
          </a:p>
          <a:p>
            <a:endParaRPr lang="en-US" dirty="0"/>
          </a:p>
          <a:p>
            <a:endParaRPr lang="en-US" dirty="0"/>
          </a:p>
          <a:p>
            <a:endParaRPr lang="en-US" dirty="0"/>
          </a:p>
          <a:p>
            <a:endParaRPr lang="en-US" dirty="0"/>
          </a:p>
          <a:p>
            <a:endParaRPr lang="en-US" b="1" dirty="0"/>
          </a:p>
          <a:p>
            <a:endParaRPr lang="en-US" sz="2400" b="1" dirty="0"/>
          </a:p>
          <a:p>
            <a:r>
              <a:rPr lang="en-US" sz="2400" b="1" dirty="0"/>
              <a:t>Multiple edges</a:t>
            </a:r>
            <a:r>
              <a:rPr lang="en-US" sz="2400" dirty="0"/>
              <a:t> (parallel edges or a multi-edge) are two or more edges that are incident to the same two vertices (e.g., multiple flights between 2 cities).</a:t>
            </a:r>
          </a:p>
          <a:p>
            <a:endParaRPr lang="en-US" sz="2400" dirty="0"/>
          </a:p>
          <a:p>
            <a:endParaRPr lang="en-US" b="1" dirty="0"/>
          </a:p>
          <a:p>
            <a:endParaRPr lang="en-US" dirty="0"/>
          </a:p>
        </p:txBody>
      </p:sp>
      <p:pic>
        <p:nvPicPr>
          <p:cNvPr id="4" name="Picture 4" descr="https://upload.wikimedia.org/wikipedia/commons/thumb/3/39/Directed_acyclic_graph_3.svg/356px-Directed_acyclic_graph_3.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762000"/>
            <a:ext cx="2861072"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en/e/e7/Multiple_ed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00400" y="4191000"/>
            <a:ext cx="204787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48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8"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524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36015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200" y="33528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91895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225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8"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200" y="32004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2281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222885" y="274320"/>
            <a:ext cx="8698230" cy="822960"/>
          </a:xfrm>
        </p:spPr>
        <p:txBody>
          <a:bodyPr vert="horz" lIns="0" tIns="0" rIns="0" bIns="0" rtlCol="0" anchor="t">
            <a:normAutofit/>
          </a:bodyPr>
          <a:lstStyle/>
          <a:p>
            <a:pPr>
              <a:lnSpc>
                <a:spcPct val="95000"/>
              </a:lnSpc>
              <a:defRPr/>
            </a:pPr>
            <a:r>
              <a:rPr lang="en-US" sz="3870">
                <a:solidFill>
                  <a:srgbClr val="3B62AF"/>
                </a:solidFill>
                <a:latin typeface="Arial" charset="0"/>
              </a:rPr>
              <a:t>Dijkstra Animated Example</a:t>
            </a: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8" y="1071563"/>
            <a:ext cx="824674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200" y="3124200"/>
            <a:ext cx="10668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68498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52400" y="46037"/>
            <a:ext cx="8991600" cy="487363"/>
          </a:xfrm>
        </p:spPr>
        <p:txBody>
          <a:bodyPr>
            <a:normAutofit fontScale="90000"/>
          </a:bodyPr>
          <a:lstStyle/>
          <a:p>
            <a:r>
              <a:rPr lang="en-US" sz="3200" dirty="0">
                <a:solidFill>
                  <a:srgbClr val="00B050"/>
                </a:solidFill>
              </a:rPr>
              <a:t>Find the shortest path from 0 to all other vertices</a:t>
            </a:r>
            <a:endParaRPr lang="en-US" altLang="en-US" sz="3200" dirty="0"/>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3253778"/>
            <a:ext cx="8743950" cy="3173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77" y="544286"/>
            <a:ext cx="6686698" cy="242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33600" y="3429000"/>
            <a:ext cx="1447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Visited </a:t>
            </a:r>
          </a:p>
        </p:txBody>
      </p:sp>
    </p:spTree>
    <p:extLst>
      <p:ext uri="{BB962C8B-B14F-4D97-AF65-F5344CB8AC3E}">
        <p14:creationId xmlns:p14="http://schemas.microsoft.com/office/powerpoint/2010/main" val="200510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0127"/>
            <a:ext cx="7924800" cy="573527"/>
          </a:xfrm>
        </p:spPr>
        <p:txBody>
          <a:bodyPr>
            <a:normAutofit/>
          </a:bodyPr>
          <a:lstStyle/>
          <a:p>
            <a:r>
              <a:rPr lang="en-US" sz="2800" dirty="0">
                <a:solidFill>
                  <a:srgbClr val="00B050"/>
                </a:solidFill>
              </a:rPr>
              <a:t>Find the shortest path from 0 to all other vertices</a:t>
            </a:r>
          </a:p>
        </p:txBody>
      </p:sp>
      <p:pic>
        <p:nvPicPr>
          <p:cNvPr id="4098" name="Picture 2" descr="H:\Dropbox\NIU\tutorials\data-structure\Graph\images\shortest_path.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
          <a:stretch/>
        </p:blipFill>
        <p:spPr bwMode="auto">
          <a:xfrm>
            <a:off x="4445392" y="662781"/>
            <a:ext cx="4191000" cy="25662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123857988"/>
              </p:ext>
            </p:extLst>
          </p:nvPr>
        </p:nvGraphicFramePr>
        <p:xfrm>
          <a:off x="1295400" y="662781"/>
          <a:ext cx="2971800" cy="219456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gridCol w="495300">
                  <a:extLst>
                    <a:ext uri="{9D8B030D-6E8A-4147-A177-3AD203B41FA5}">
                      <a16:colId xmlns:a16="http://schemas.microsoft.com/office/drawing/2014/main" val="20004"/>
                    </a:ext>
                  </a:extLst>
                </a:gridCol>
                <a:gridCol w="495300">
                  <a:extLst>
                    <a:ext uri="{9D8B030D-6E8A-4147-A177-3AD203B41FA5}">
                      <a16:colId xmlns:a16="http://schemas.microsoft.com/office/drawing/2014/main" val="20005"/>
                    </a:ext>
                  </a:extLst>
                </a:gridCol>
              </a:tblGrid>
              <a:tr h="262467">
                <a:tc>
                  <a:txBody>
                    <a:bodyPr/>
                    <a:lstStyle/>
                    <a:p>
                      <a:endParaRPr lang="en-US" sz="1800" dirty="0">
                        <a:latin typeface="+mn-lt"/>
                      </a:endParaRPr>
                    </a:p>
                  </a:txBody>
                  <a:tcPr/>
                </a:tc>
                <a:tc>
                  <a:txBody>
                    <a:bodyPr/>
                    <a:lstStyle/>
                    <a:p>
                      <a:r>
                        <a:rPr lang="en-US" sz="1800" dirty="0">
                          <a:latin typeface="+mn-lt"/>
                        </a:rPr>
                        <a:t>0</a:t>
                      </a:r>
                    </a:p>
                  </a:txBody>
                  <a:tcPr/>
                </a:tc>
                <a:tc>
                  <a:txBody>
                    <a:bodyPr/>
                    <a:lstStyle/>
                    <a:p>
                      <a:r>
                        <a:rPr lang="en-US" sz="1800" dirty="0">
                          <a:latin typeface="+mn-lt"/>
                        </a:rPr>
                        <a:t>1</a:t>
                      </a:r>
                    </a:p>
                  </a:txBody>
                  <a:tcPr/>
                </a:tc>
                <a:tc>
                  <a:txBody>
                    <a:bodyPr/>
                    <a:lstStyle/>
                    <a:p>
                      <a:r>
                        <a:rPr lang="en-US" sz="1800" dirty="0">
                          <a:latin typeface="+mn-lt"/>
                        </a:rPr>
                        <a:t>2</a:t>
                      </a:r>
                    </a:p>
                  </a:txBody>
                  <a:tcPr/>
                </a:tc>
                <a:tc>
                  <a:txBody>
                    <a:bodyPr/>
                    <a:lstStyle/>
                    <a:p>
                      <a:r>
                        <a:rPr lang="en-US" sz="1800" dirty="0">
                          <a:latin typeface="+mn-lt"/>
                        </a:rPr>
                        <a:t>3</a:t>
                      </a:r>
                    </a:p>
                  </a:txBody>
                  <a:tcPr/>
                </a:tc>
                <a:tc>
                  <a:txBody>
                    <a:bodyPr/>
                    <a:lstStyle/>
                    <a:p>
                      <a:r>
                        <a:rPr lang="en-US" sz="1800" dirty="0">
                          <a:latin typeface="+mn-lt"/>
                        </a:rPr>
                        <a:t>4</a:t>
                      </a:r>
                    </a:p>
                  </a:txBody>
                  <a:tcPr/>
                </a:tc>
                <a:extLst>
                  <a:ext uri="{0D108BD9-81ED-4DB2-BD59-A6C34878D82A}">
                    <a16:rowId xmlns:a16="http://schemas.microsoft.com/office/drawing/2014/main" val="10000"/>
                  </a:ext>
                </a:extLst>
              </a:tr>
              <a:tr h="262467">
                <a:tc>
                  <a:txBody>
                    <a:bodyPr/>
                    <a:lstStyle/>
                    <a:p>
                      <a:r>
                        <a:rPr lang="en-US" sz="1800" dirty="0">
                          <a:latin typeface="+mn-lt"/>
                        </a:rPr>
                        <a:t>0</a:t>
                      </a:r>
                    </a:p>
                  </a:txBody>
                  <a:tcPr/>
                </a:tc>
                <a:tc>
                  <a:txBody>
                    <a:bodyPr/>
                    <a:lstStyle/>
                    <a:p>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r>
                        <a:rPr lang="en-US" sz="1800" dirty="0">
                          <a:latin typeface="+mn-lt"/>
                        </a:rPr>
                        <a:t>6</a:t>
                      </a:r>
                    </a:p>
                  </a:txBody>
                  <a:tcPr/>
                </a:tc>
                <a:tc>
                  <a:txBody>
                    <a:bodyPr/>
                    <a:lstStyle/>
                    <a:p>
                      <a:r>
                        <a:rPr lang="en-US" sz="1800" dirty="0">
                          <a:latin typeface="+mn-lt"/>
                        </a:rPr>
                        <a:t>4</a:t>
                      </a:r>
                    </a:p>
                  </a:txBody>
                  <a:tcPr/>
                </a:tc>
                <a:extLst>
                  <a:ext uri="{0D108BD9-81ED-4DB2-BD59-A6C34878D82A}">
                    <a16:rowId xmlns:a16="http://schemas.microsoft.com/office/drawing/2014/main" val="10001"/>
                  </a:ext>
                </a:extLst>
              </a:tr>
              <a:tr h="262467">
                <a:tc>
                  <a:txBody>
                    <a:bodyPr/>
                    <a:lstStyle/>
                    <a:p>
                      <a:r>
                        <a:rPr lang="en-US" sz="1800" dirty="0">
                          <a:latin typeface="+mn-lt"/>
                        </a:rPr>
                        <a:t>1</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r>
                        <a:rPr lang="en-US" sz="1800" dirty="0">
                          <a:latin typeface="+mn-lt"/>
                        </a:rPr>
                        <a:t>9</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extLst>
                  <a:ext uri="{0D108BD9-81ED-4DB2-BD59-A6C34878D82A}">
                    <a16:rowId xmlns:a16="http://schemas.microsoft.com/office/drawing/2014/main" val="10002"/>
                  </a:ext>
                </a:extLst>
              </a:tr>
              <a:tr h="262467">
                <a:tc>
                  <a:txBody>
                    <a:bodyPr/>
                    <a:lstStyle/>
                    <a:p>
                      <a:r>
                        <a:rPr lang="en-US" sz="1800" dirty="0">
                          <a:latin typeface="+mn-lt"/>
                        </a:rPr>
                        <a:t>2</a:t>
                      </a:r>
                    </a:p>
                  </a:txBody>
                  <a:tcPr/>
                </a:tc>
                <a:tc>
                  <a:txBody>
                    <a:bodyPr/>
                    <a:lstStyle/>
                    <a:p>
                      <a:r>
                        <a:rPr lang="en-US" sz="1800" dirty="0">
                          <a:latin typeface="+mn-lt"/>
                        </a:rPr>
                        <a:t>3</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r>
                        <a:rPr lang="en-US" sz="1800" dirty="0">
                          <a:latin typeface="+mn-lt"/>
                        </a:rPr>
                        <a:t>4</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extLst>
                  <a:ext uri="{0D108BD9-81ED-4DB2-BD59-A6C34878D82A}">
                    <a16:rowId xmlns:a16="http://schemas.microsoft.com/office/drawing/2014/main" val="10003"/>
                  </a:ext>
                </a:extLst>
              </a:tr>
              <a:tr h="262467">
                <a:tc>
                  <a:txBody>
                    <a:bodyPr/>
                    <a:lstStyle/>
                    <a:p>
                      <a:r>
                        <a:rPr lang="en-US" sz="1800" dirty="0">
                          <a:latin typeface="+mn-lt"/>
                        </a:rPr>
                        <a:t>3</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r>
                        <a:rPr lang="en-US" sz="1800" dirty="0">
                          <a:latin typeface="+mn-lt"/>
                        </a:rPr>
                        <a:t>1</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r>
                        <a:rPr lang="en-US" sz="1800" dirty="0">
                          <a:latin typeface="+mn-lt"/>
                        </a:rPr>
                        <a:t>2</a:t>
                      </a:r>
                    </a:p>
                  </a:txBody>
                  <a:tcPr/>
                </a:tc>
                <a:extLst>
                  <a:ext uri="{0D108BD9-81ED-4DB2-BD59-A6C34878D82A}">
                    <a16:rowId xmlns:a16="http://schemas.microsoft.com/office/drawing/2014/main" val="10004"/>
                  </a:ext>
                </a:extLst>
              </a:tr>
              <a:tr h="262467">
                <a:tc>
                  <a:txBody>
                    <a:bodyPr/>
                    <a:lstStyle/>
                    <a:p>
                      <a:r>
                        <a:rPr lang="en-US" sz="1800" dirty="0">
                          <a:latin typeface="+mn-lt"/>
                        </a:rPr>
                        <a:t>4</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tc>
                  <a:txBody>
                    <a:bodyPr/>
                    <a:lstStyle/>
                    <a:p>
                      <a:r>
                        <a:rPr lang="en-US" sz="1800" dirty="0">
                          <a:latin typeface="+mn-lt"/>
                        </a:rPr>
                        <a:t>3</a:t>
                      </a:r>
                    </a:p>
                  </a:txBody>
                  <a:tcPr/>
                </a:tc>
                <a:tc>
                  <a:txBody>
                    <a:bodyPr/>
                    <a:lstStyle/>
                    <a:p>
                      <a:r>
                        <a:rPr lang="en-US" sz="1800" dirty="0">
                          <a:latin typeface="+mn-lt"/>
                        </a:rPr>
                        <a:t>1</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mn-lt"/>
                        </a:rPr>
                        <a:t>∞</a:t>
                      </a: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0297998"/>
              </p:ext>
            </p:extLst>
          </p:nvPr>
        </p:nvGraphicFramePr>
        <p:xfrm>
          <a:off x="838199" y="3387881"/>
          <a:ext cx="5797217" cy="2631918"/>
        </p:xfrm>
        <a:graphic>
          <a:graphicData uri="http://schemas.openxmlformats.org/drawingml/2006/table">
            <a:tbl>
              <a:tblPr firstRow="1" bandRow="1">
                <a:tableStyleId>{7DF18680-E054-41AD-8BC1-D1AEF772440D}</a:tableStyleId>
              </a:tblPr>
              <a:tblGrid>
                <a:gridCol w="714852">
                  <a:extLst>
                    <a:ext uri="{9D8B030D-6E8A-4147-A177-3AD203B41FA5}">
                      <a16:colId xmlns:a16="http://schemas.microsoft.com/office/drawing/2014/main" val="20000"/>
                    </a:ext>
                  </a:extLst>
                </a:gridCol>
                <a:gridCol w="788643">
                  <a:extLst>
                    <a:ext uri="{9D8B030D-6E8A-4147-A177-3AD203B41FA5}">
                      <a16:colId xmlns:a16="http://schemas.microsoft.com/office/drawing/2014/main" val="20001"/>
                    </a:ext>
                  </a:extLst>
                </a:gridCol>
                <a:gridCol w="1314404">
                  <a:extLst>
                    <a:ext uri="{9D8B030D-6E8A-4147-A177-3AD203B41FA5}">
                      <a16:colId xmlns:a16="http://schemas.microsoft.com/office/drawing/2014/main" val="20002"/>
                    </a:ext>
                  </a:extLst>
                </a:gridCol>
                <a:gridCol w="613389">
                  <a:extLst>
                    <a:ext uri="{9D8B030D-6E8A-4147-A177-3AD203B41FA5}">
                      <a16:colId xmlns:a16="http://schemas.microsoft.com/office/drawing/2014/main" val="20003"/>
                    </a:ext>
                  </a:extLst>
                </a:gridCol>
                <a:gridCol w="613389">
                  <a:extLst>
                    <a:ext uri="{9D8B030D-6E8A-4147-A177-3AD203B41FA5}">
                      <a16:colId xmlns:a16="http://schemas.microsoft.com/office/drawing/2014/main" val="20004"/>
                    </a:ext>
                  </a:extLst>
                </a:gridCol>
                <a:gridCol w="613389">
                  <a:extLst>
                    <a:ext uri="{9D8B030D-6E8A-4147-A177-3AD203B41FA5}">
                      <a16:colId xmlns:a16="http://schemas.microsoft.com/office/drawing/2014/main" val="20005"/>
                    </a:ext>
                  </a:extLst>
                </a:gridCol>
                <a:gridCol w="525762">
                  <a:extLst>
                    <a:ext uri="{9D8B030D-6E8A-4147-A177-3AD203B41FA5}">
                      <a16:colId xmlns:a16="http://schemas.microsoft.com/office/drawing/2014/main" val="20006"/>
                    </a:ext>
                  </a:extLst>
                </a:gridCol>
                <a:gridCol w="613389">
                  <a:extLst>
                    <a:ext uri="{9D8B030D-6E8A-4147-A177-3AD203B41FA5}">
                      <a16:colId xmlns:a16="http://schemas.microsoft.com/office/drawing/2014/main" val="20007"/>
                    </a:ext>
                  </a:extLst>
                </a:gridCol>
              </a:tblGrid>
              <a:tr h="412739">
                <a:tc>
                  <a:txBody>
                    <a:bodyPr/>
                    <a:lstStyle/>
                    <a:p>
                      <a:r>
                        <a:rPr lang="en-US" dirty="0"/>
                        <a:t>Count </a:t>
                      </a:r>
                    </a:p>
                  </a:txBody>
                  <a:tcPr/>
                </a:tc>
                <a:tc>
                  <a:txBody>
                    <a:bodyPr/>
                    <a:lstStyle/>
                    <a:p>
                      <a:r>
                        <a:rPr lang="en-US" dirty="0"/>
                        <a:t>Vertex</a:t>
                      </a:r>
                    </a:p>
                  </a:txBody>
                  <a:tcPr/>
                </a:tc>
                <a:tc>
                  <a:txBody>
                    <a:bodyPr/>
                    <a:lstStyle/>
                    <a:p>
                      <a:r>
                        <a:rPr lang="en-US" dirty="0"/>
                        <a:t>Visited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412739">
                <a:tc>
                  <a:txBody>
                    <a:bodyPr/>
                    <a:lstStyle/>
                    <a:p>
                      <a:pPr algn="ctr"/>
                      <a:r>
                        <a:rPr lang="en-US" dirty="0"/>
                        <a:t>1</a:t>
                      </a:r>
                    </a:p>
                  </a:txBody>
                  <a:tcPr/>
                </a:tc>
                <a:tc>
                  <a:txBody>
                    <a:bodyPr/>
                    <a:lstStyle/>
                    <a:p>
                      <a:pPr algn="ctr"/>
                      <a:r>
                        <a:rPr lang="en-US" dirty="0"/>
                        <a:t>_</a:t>
                      </a:r>
                    </a:p>
                  </a:txBody>
                  <a:tcPr/>
                </a:tc>
                <a:tc>
                  <a:txBody>
                    <a:bodyPr/>
                    <a:lstStyle/>
                    <a:p>
                      <a:r>
                        <a:rPr lang="en-US" dirty="0"/>
                        <a:t>0</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0</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a:t>
                      </a:r>
                    </a:p>
                  </a:txBody>
                  <a:tcPr/>
                </a:tc>
                <a:tc>
                  <a:txBody>
                    <a:bodyPr/>
                    <a:lstStyle/>
                    <a:p>
                      <a:pPr algn="ctr"/>
                      <a:r>
                        <a:rPr lang="en-US" dirty="0"/>
                        <a:t>6</a:t>
                      </a:r>
                    </a:p>
                  </a:txBody>
                  <a:tcPr/>
                </a:tc>
                <a:tc>
                  <a:txBody>
                    <a:bodyPr/>
                    <a:lstStyle/>
                    <a:p>
                      <a:pPr algn="ctr"/>
                      <a:r>
                        <a:rPr lang="en-US" dirty="0"/>
                        <a:t>4</a:t>
                      </a:r>
                    </a:p>
                  </a:txBody>
                  <a:tcPr/>
                </a:tc>
                <a:extLst>
                  <a:ext uri="{0D108BD9-81ED-4DB2-BD59-A6C34878D82A}">
                    <a16:rowId xmlns:a16="http://schemas.microsoft.com/office/drawing/2014/main" val="10001"/>
                  </a:ext>
                </a:extLst>
              </a:tr>
              <a:tr h="412739">
                <a:tc>
                  <a:txBody>
                    <a:bodyPr/>
                    <a:lstStyle/>
                    <a:p>
                      <a:pPr algn="ctr"/>
                      <a:r>
                        <a:rPr lang="en-US" dirty="0"/>
                        <a:t>2</a:t>
                      </a:r>
                    </a:p>
                  </a:txBody>
                  <a:tcPr/>
                </a:tc>
                <a:tc>
                  <a:txBody>
                    <a:bodyPr/>
                    <a:lstStyle/>
                    <a:p>
                      <a:pPr algn="ctr"/>
                      <a:r>
                        <a:rPr lang="en-US" dirty="0"/>
                        <a:t>4</a:t>
                      </a:r>
                    </a:p>
                  </a:txBody>
                  <a:tcPr/>
                </a:tc>
                <a:tc>
                  <a:txBody>
                    <a:bodyPr/>
                    <a:lstStyle/>
                    <a:p>
                      <a:r>
                        <a:rPr lang="en-US" dirty="0"/>
                        <a:t>0,4</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0</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a:t>
                      </a:r>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2"/>
                  </a:ext>
                </a:extLst>
              </a:tr>
              <a:tr h="568223">
                <a:tc>
                  <a:txBody>
                    <a:bodyPr/>
                    <a:lstStyle/>
                    <a:p>
                      <a:pPr algn="ctr"/>
                      <a:r>
                        <a:rPr lang="en-US" dirty="0"/>
                        <a:t>3</a:t>
                      </a:r>
                    </a:p>
                  </a:txBody>
                  <a:tcPr/>
                </a:tc>
                <a:tc>
                  <a:txBody>
                    <a:bodyPr/>
                    <a:lstStyle/>
                    <a:p>
                      <a:pPr algn="ctr"/>
                      <a:r>
                        <a:rPr lang="en-US" dirty="0"/>
                        <a:t>3</a:t>
                      </a:r>
                    </a:p>
                  </a:txBody>
                  <a:tcPr/>
                </a:tc>
                <a:tc>
                  <a:txBody>
                    <a:bodyPr/>
                    <a:lstStyle/>
                    <a:p>
                      <a:r>
                        <a:rPr lang="en-US" dirty="0"/>
                        <a:t>0,4,3</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0</a:t>
                      </a:r>
                    </a:p>
                    <a:p>
                      <a:pPr algn="ctr"/>
                      <a:endParaRPr lang="en-US" dirty="0"/>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3"/>
                  </a:ext>
                </a:extLst>
              </a:tr>
              <a:tr h="412739">
                <a:tc>
                  <a:txBody>
                    <a:bodyPr/>
                    <a:lstStyle/>
                    <a:p>
                      <a:pPr algn="ctr"/>
                      <a:r>
                        <a:rPr lang="en-US" dirty="0"/>
                        <a:t>4</a:t>
                      </a:r>
                    </a:p>
                  </a:txBody>
                  <a:tcPr/>
                </a:tc>
                <a:tc>
                  <a:txBody>
                    <a:bodyPr/>
                    <a:lstStyle/>
                    <a:p>
                      <a:pPr algn="ctr"/>
                      <a:r>
                        <a:rPr lang="en-US" dirty="0"/>
                        <a:t>1</a:t>
                      </a:r>
                    </a:p>
                  </a:txBody>
                  <a:tcPr/>
                </a:tc>
                <a:tc>
                  <a:txBody>
                    <a:bodyPr/>
                    <a:lstStyle/>
                    <a:p>
                      <a:r>
                        <a:rPr lang="en-US" dirty="0"/>
                        <a:t>0,4,3,1</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0</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4"/>
                  </a:ext>
                </a:extLst>
              </a:tr>
              <a:tr h="412739">
                <a:tc>
                  <a:txBody>
                    <a:bodyPr/>
                    <a:lstStyle/>
                    <a:p>
                      <a:pPr algn="ctr"/>
                      <a:r>
                        <a:rPr lang="en-US" dirty="0"/>
                        <a:t>5</a:t>
                      </a:r>
                    </a:p>
                  </a:txBody>
                  <a:tcPr/>
                </a:tc>
                <a:tc>
                  <a:txBody>
                    <a:bodyPr/>
                    <a:lstStyle/>
                    <a:p>
                      <a:pPr algn="ctr"/>
                      <a:r>
                        <a:rPr lang="en-US" dirty="0"/>
                        <a:t>2</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0,4,3,1,2</a:t>
                      </a: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mn-lt"/>
                        </a:rPr>
                        <a:t>0</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648200" y="2987773"/>
            <a:ext cx="1055097" cy="400110"/>
          </a:xfrm>
          <a:prstGeom prst="rect">
            <a:avLst/>
          </a:prstGeom>
          <a:noFill/>
        </p:spPr>
        <p:txBody>
          <a:bodyPr wrap="none" rtlCol="0">
            <a:spAutoFit/>
          </a:bodyPr>
          <a:lstStyle/>
          <a:p>
            <a:r>
              <a:rPr lang="en-US" dirty="0"/>
              <a:t>weights</a:t>
            </a:r>
          </a:p>
        </p:txBody>
      </p:sp>
    </p:spTree>
    <p:extLst>
      <p:ext uri="{BB962C8B-B14F-4D97-AF65-F5344CB8AC3E}">
        <p14:creationId xmlns:p14="http://schemas.microsoft.com/office/powerpoint/2010/main" val="299975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unweighted?</a:t>
            </a:r>
          </a:p>
        </p:txBody>
      </p:sp>
      <p:sp>
        <p:nvSpPr>
          <p:cNvPr id="3" name="Content Placeholder 2"/>
          <p:cNvSpPr>
            <a:spLocks noGrp="1"/>
          </p:cNvSpPr>
          <p:nvPr>
            <p:ph idx="1"/>
          </p:nvPr>
        </p:nvSpPr>
        <p:spPr>
          <a:xfrm>
            <a:off x="628650" y="922421"/>
            <a:ext cx="7886700" cy="4351338"/>
          </a:xfrm>
        </p:spPr>
        <p:txBody>
          <a:bodyPr/>
          <a:lstStyle/>
          <a:p>
            <a:r>
              <a:rPr lang="en-US" dirty="0"/>
              <a:t>All distances are 1.</a:t>
            </a:r>
          </a:p>
          <a:p>
            <a:r>
              <a:rPr lang="en-US" dirty="0"/>
              <a:t>Equivalent </a:t>
            </a:r>
            <a:r>
              <a:rPr lang="en-US" b="1" dirty="0"/>
              <a:t>to breath-first search</a:t>
            </a:r>
          </a:p>
          <a:p>
            <a:r>
              <a:rPr lang="en-US" dirty="0"/>
              <a:t>Look for all vertices that are distance 1 away from the start (or currently </a:t>
            </a:r>
            <a:r>
              <a:rPr lang="en-US" dirty="0" err="1"/>
              <a:t>dequeued</a:t>
            </a:r>
            <a:r>
              <a:rPr lang="en-US" dirty="0"/>
              <a:t> element), put in a queue, repeat until all nodes are marked.</a:t>
            </a:r>
          </a:p>
        </p:txBody>
      </p:sp>
    </p:spTree>
    <p:extLst>
      <p:ext uri="{BB962C8B-B14F-4D97-AF65-F5344CB8AC3E}">
        <p14:creationId xmlns:p14="http://schemas.microsoft.com/office/powerpoint/2010/main" val="4287702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381000"/>
            <a:ext cx="5176837" cy="4840980"/>
          </a:xfrm>
        </p:spPr>
      </p:pic>
    </p:spTree>
    <p:extLst>
      <p:ext uri="{BB962C8B-B14F-4D97-AF65-F5344CB8AC3E}">
        <p14:creationId xmlns:p14="http://schemas.microsoft.com/office/powerpoint/2010/main" val="429721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18289"/>
            <a:ext cx="6172200" cy="66751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b="1" dirty="0"/>
              <a:t>Acknowledgments </a:t>
            </a:r>
          </a:p>
        </p:txBody>
      </p:sp>
      <p:sp>
        <p:nvSpPr>
          <p:cNvPr id="3" name="TextBox 2"/>
          <p:cNvSpPr txBox="1"/>
          <p:nvPr/>
        </p:nvSpPr>
        <p:spPr>
          <a:xfrm>
            <a:off x="538431" y="685800"/>
            <a:ext cx="8224570" cy="5016758"/>
          </a:xfrm>
          <a:prstGeom prst="rect">
            <a:avLst/>
          </a:prstGeom>
          <a:noFill/>
        </p:spPr>
        <p:txBody>
          <a:bodyPr wrap="square" rtlCol="0">
            <a:spAutoFit/>
          </a:bodyPr>
          <a:lstStyle/>
          <a:p>
            <a:pPr marL="342900" indent="-342900" algn="l">
              <a:buFont typeface="Arial" panose="020B0604020202020204" pitchFamily="34" charset="0"/>
              <a:buChar char="•"/>
            </a:pPr>
            <a:r>
              <a:rPr lang="en-US" altLang="en-US" dirty="0"/>
              <a:t>Data Abstraction &amp; Problem Solving with C++, </a:t>
            </a:r>
            <a:r>
              <a:rPr lang="en-US" altLang="en-US" dirty="0" err="1"/>
              <a:t>Carrano</a:t>
            </a:r>
            <a:r>
              <a:rPr lang="en-US" altLang="en-US" dirty="0"/>
              <a:t>, 6th, 2012, Chapter 20 </a:t>
            </a:r>
          </a:p>
          <a:p>
            <a:pPr marL="342900" indent="-342900" algn="l">
              <a:buFont typeface="Arial" panose="020B0604020202020204" pitchFamily="34" charset="0"/>
              <a:buChar char="•"/>
            </a:pPr>
            <a:r>
              <a:rPr lang="en-US" altLang="en-US" dirty="0"/>
              <a:t>Data Structures Using C++, 2nd Edition, Malik, 2009, Chapter 12</a:t>
            </a:r>
          </a:p>
          <a:p>
            <a:pPr marL="342900" indent="-342900" algn="l">
              <a:buFont typeface="Arial" panose="020B0604020202020204" pitchFamily="34" charset="0"/>
              <a:buChar char="•"/>
            </a:pPr>
            <a:r>
              <a:rPr lang="en-US" altLang="en-US" dirty="0"/>
              <a:t>Data Structures and Algorithms in C++ (2rd ed.), Michael T. Goodrich, Roberto </a:t>
            </a:r>
            <a:r>
              <a:rPr lang="en-US" altLang="en-US" dirty="0" err="1"/>
              <a:t>Tamassia</a:t>
            </a:r>
            <a:r>
              <a:rPr lang="en-US" altLang="en-US" dirty="0"/>
              <a:t>, David M. Mount, 2011, Chapter 13.</a:t>
            </a:r>
          </a:p>
          <a:p>
            <a:pPr marL="342900" indent="-342900" algn="l">
              <a:buFont typeface="Arial" panose="020B0604020202020204" pitchFamily="34" charset="0"/>
              <a:buChar char="•"/>
            </a:pPr>
            <a:r>
              <a:rPr lang="en-US" altLang="en-US" dirty="0"/>
              <a:t>Data Structures and Algorithms in C++ (4rd ed.), Adam Drozdek, 2005. Chapter 8 </a:t>
            </a:r>
          </a:p>
          <a:p>
            <a:pPr marL="342900" indent="-342900" algn="l">
              <a:buFont typeface="Arial" panose="020B0604020202020204" pitchFamily="34" charset="0"/>
              <a:buChar char="•"/>
            </a:pPr>
            <a:r>
              <a:rPr lang="en-US" altLang="en-US" dirty="0"/>
              <a:t>Data Structures with C++ Using STL 2nd, Ford, 2001, Chapter 16</a:t>
            </a:r>
          </a:p>
          <a:p>
            <a:pPr marL="342900" indent="-342900" algn="l">
              <a:buFont typeface="Arial" panose="020B0604020202020204" pitchFamily="34" charset="0"/>
              <a:buChar char="•"/>
            </a:pPr>
            <a:r>
              <a:rPr lang="en-US" altLang="en-US" dirty="0"/>
              <a:t>Data Structures and Algorithm Analysis in C++, Mark Allen Weiss, 4th </a:t>
            </a:r>
            <a:r>
              <a:rPr lang="en-US" altLang="en-US" dirty="0" err="1"/>
              <a:t>ed</a:t>
            </a:r>
            <a:r>
              <a:rPr lang="en-US" altLang="en-US" dirty="0"/>
              <a:t>, 2013, Chapter 9 </a:t>
            </a:r>
          </a:p>
          <a:p>
            <a:pPr marL="342900" indent="-342900" algn="l">
              <a:buFont typeface="Arial" panose="020B0604020202020204" pitchFamily="34" charset="0"/>
              <a:buChar char="•"/>
            </a:pPr>
            <a:r>
              <a:rPr lang="en-US" altLang="en-US" dirty="0"/>
              <a:t>Notes of George </a:t>
            </a:r>
            <a:r>
              <a:rPr lang="en-US" altLang="en-US" dirty="0" err="1"/>
              <a:t>Bebis</a:t>
            </a:r>
            <a:r>
              <a:rPr lang="en-US" altLang="en-US" dirty="0"/>
              <a:t>, </a:t>
            </a:r>
            <a:r>
              <a:rPr lang="en-US" altLang="en-US" dirty="0" err="1"/>
              <a:t>Hsin</a:t>
            </a:r>
            <a:r>
              <a:rPr lang="en-US" altLang="en-US" dirty="0"/>
              <a:t>-His, Gal A. </a:t>
            </a:r>
            <a:r>
              <a:rPr lang="en-US" altLang="en-US" dirty="0" err="1"/>
              <a:t>Kaminka</a:t>
            </a:r>
            <a:r>
              <a:rPr lang="en-US" altLang="en-US" dirty="0"/>
              <a:t>, David </a:t>
            </a:r>
            <a:r>
              <a:rPr lang="en-US" altLang="en-US" dirty="0" err="1"/>
              <a:t>Matuszek</a:t>
            </a:r>
            <a:r>
              <a:rPr lang="en-US" altLang="en-US" dirty="0"/>
              <a:t>, Jonathan Davis, and </a:t>
            </a:r>
            <a:r>
              <a:rPr lang="en-US" altLang="en-US" dirty="0" err="1"/>
              <a:t>Laksman</a:t>
            </a:r>
            <a:r>
              <a:rPr lang="en-US" altLang="en-US" dirty="0"/>
              <a:t> </a:t>
            </a:r>
            <a:r>
              <a:rPr lang="en-US" altLang="en-US" dirty="0" err="1"/>
              <a:t>Veeravagu</a:t>
            </a:r>
            <a:r>
              <a:rPr lang="en-US" altLang="en-US" dirty="0"/>
              <a:t> and Luis Barrera</a:t>
            </a:r>
          </a:p>
          <a:p>
            <a:pPr marL="342900" indent="-342900" algn="l">
              <a:buFont typeface="Arial" panose="020B0604020202020204" pitchFamily="34" charset="0"/>
              <a:buChar char="•"/>
            </a:pPr>
            <a:r>
              <a:rPr lang="en-US" altLang="en-US" dirty="0">
                <a:hlinkClick r:id="rId2"/>
              </a:rPr>
              <a:t>http://mathworld.wolfram.com/</a:t>
            </a:r>
            <a:r>
              <a:rPr lang="en-US" altLang="en-US" dirty="0"/>
              <a:t> </a:t>
            </a:r>
          </a:p>
          <a:p>
            <a:pPr marL="342900" indent="-342900" algn="l">
              <a:buFont typeface="Arial" panose="020B0604020202020204" pitchFamily="34" charset="0"/>
              <a:buChar char="•"/>
            </a:pPr>
            <a:r>
              <a:rPr lang="en-US" altLang="en-US" dirty="0"/>
              <a:t>Dijkstra's Algorithm animation </a:t>
            </a:r>
          </a:p>
          <a:p>
            <a:pPr marL="342900" indent="-342900" algn="l">
              <a:buFont typeface="Arial" panose="020B0604020202020204" pitchFamily="34" charset="0"/>
              <a:buChar char="•"/>
            </a:pPr>
            <a:r>
              <a:rPr lang="en-US" altLang="en-US" dirty="0">
                <a:hlinkClick r:id="rId3"/>
              </a:rPr>
              <a:t>http://optlab-server.sce.carleton.ca/POAnimations2007/DijkstrasAlgo.html</a:t>
            </a:r>
            <a:r>
              <a:rPr lang="en-US" altLang="en-US"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210550" cy="6176963"/>
          </a:xfrm>
        </p:spPr>
        <p:txBody>
          <a:bodyPr>
            <a:normAutofit/>
          </a:bodyPr>
          <a:lstStyle/>
          <a:p>
            <a:r>
              <a:rPr lang="en-US" altLang="en-US" sz="2000" b="1" dirty="0"/>
              <a:t>Connected graph: </a:t>
            </a:r>
            <a:r>
              <a:rPr lang="en-US" altLang="en-US" sz="2000" dirty="0"/>
              <a:t>each pair of distinct vertices has a </a:t>
            </a:r>
            <a:r>
              <a:rPr lang="en-US" altLang="en-US" sz="2000" b="1" dirty="0"/>
              <a:t>path</a:t>
            </a:r>
            <a:r>
              <a:rPr lang="en-US" altLang="en-US" sz="2000" dirty="0"/>
              <a:t> between them</a:t>
            </a:r>
          </a:p>
          <a:p>
            <a:r>
              <a:rPr lang="en-US" altLang="en-US" sz="2000" b="1" dirty="0"/>
              <a:t>Complete graph</a:t>
            </a:r>
            <a:r>
              <a:rPr lang="en-US" altLang="en-US" sz="2000" dirty="0"/>
              <a:t>: each pair of distinct vertices has an </a:t>
            </a:r>
            <a:r>
              <a:rPr lang="en-US" altLang="en-US" sz="2000" b="1" dirty="0"/>
              <a:t>edge</a:t>
            </a:r>
            <a:r>
              <a:rPr lang="en-US" altLang="en-US" sz="2000" dirty="0"/>
              <a:t> between them</a:t>
            </a:r>
          </a:p>
          <a:p>
            <a:r>
              <a:rPr lang="en-US" altLang="en-US" sz="2000" dirty="0"/>
              <a:t>A graph that is (a) connected (b) disconnected and (c) complete</a:t>
            </a:r>
          </a:p>
          <a:p>
            <a:endParaRPr lang="en-US" sz="2000" dirty="0"/>
          </a:p>
          <a:p>
            <a:endParaRPr lang="en-US" sz="2000" dirty="0"/>
          </a:p>
          <a:p>
            <a:endParaRPr lang="en-US" sz="2000" dirty="0"/>
          </a:p>
          <a:p>
            <a:endParaRPr lang="en-US" sz="2000" dirty="0"/>
          </a:p>
          <a:p>
            <a:endParaRPr lang="en-US" sz="2000" dirty="0"/>
          </a:p>
          <a:p>
            <a:r>
              <a:rPr lang="en-US" sz="2000" b="1" dirty="0"/>
              <a:t>Dense graph: </a:t>
            </a:r>
            <a:r>
              <a:rPr lang="en-US" sz="2000" dirty="0"/>
              <a:t>number of edges is </a:t>
            </a:r>
            <a:r>
              <a:rPr lang="en-US" sz="2000" i="1" dirty="0"/>
              <a:t>close</a:t>
            </a:r>
            <a:r>
              <a:rPr lang="en-US" sz="2000" dirty="0"/>
              <a:t> to the </a:t>
            </a:r>
            <a:r>
              <a:rPr lang="en-US" sz="2000" b="1" dirty="0"/>
              <a:t>maximal</a:t>
            </a:r>
            <a:r>
              <a:rPr lang="en-US" sz="2000" dirty="0"/>
              <a:t> number of edges. </a:t>
            </a:r>
          </a:p>
          <a:p>
            <a:r>
              <a:rPr lang="en-US" sz="2000" b="1" dirty="0"/>
              <a:t>Sparse graph </a:t>
            </a:r>
            <a:r>
              <a:rPr lang="en-US" sz="2000" dirty="0"/>
              <a:t>number of edges is </a:t>
            </a:r>
            <a:r>
              <a:rPr lang="en-US" sz="2000" i="1" dirty="0"/>
              <a:t>close</a:t>
            </a:r>
            <a:r>
              <a:rPr lang="en-US" sz="2000" dirty="0"/>
              <a:t> to the </a:t>
            </a:r>
            <a:r>
              <a:rPr lang="en-US" sz="2000" b="1" dirty="0"/>
              <a:t>minimal</a:t>
            </a:r>
            <a:r>
              <a:rPr lang="en-US" sz="2000" dirty="0"/>
              <a:t> number of edges. </a:t>
            </a:r>
          </a:p>
          <a:p>
            <a:endParaRPr lang="en-US" sz="2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19200"/>
            <a:ext cx="4062104" cy="171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omplete vs Sparse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038600"/>
            <a:ext cx="6216604"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4123</Words>
  <Application>Microsoft Office PowerPoint</Application>
  <PresentationFormat>On-screen Show (4:3)</PresentationFormat>
  <Paragraphs>699</Paragraphs>
  <Slides>88</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MS Mincho</vt:lpstr>
      <vt:lpstr>Arial</vt:lpstr>
      <vt:lpstr>Calibri</vt:lpstr>
      <vt:lpstr>Calibri Light</vt:lpstr>
      <vt:lpstr>Courier New</vt:lpstr>
      <vt:lpstr>Times New Roman</vt:lpstr>
      <vt:lpstr>Verdana</vt:lpstr>
      <vt:lpstr>Wingdings</vt:lpstr>
      <vt:lpstr>Office Theme</vt:lpstr>
      <vt:lpstr>Graphs</vt:lpstr>
      <vt:lpstr>What is a graph?</vt:lpstr>
      <vt:lpstr>PowerPoint Presentation</vt:lpstr>
      <vt:lpstr>PowerPoint Presentation</vt:lpstr>
      <vt:lpstr>Directed vs. undirected graphs</vt:lpstr>
      <vt:lpstr>Trees vs graphs</vt:lpstr>
      <vt:lpstr>Graph terminology</vt:lpstr>
      <vt:lpstr>PowerPoint Presentation</vt:lpstr>
      <vt:lpstr>PowerPoint Presentation</vt:lpstr>
      <vt:lpstr>PowerPoint Presentation</vt:lpstr>
      <vt:lpstr>PowerPoint Presentation</vt:lpstr>
      <vt:lpstr>PowerPoint Presentation</vt:lpstr>
      <vt:lpstr>Software Engineering Intern, BS</vt:lpstr>
      <vt:lpstr>PowerPoint Presentation</vt:lpstr>
      <vt:lpstr>Graphs as ADTs</vt:lpstr>
      <vt:lpstr>Graph implementation</vt:lpstr>
      <vt:lpstr>A directed graph (a) and its adjacency matrix (b)</vt:lpstr>
      <vt:lpstr>A weighted undirected graph (a) and its adjacency matrix (b)</vt:lpstr>
      <vt:lpstr>PowerPoint Presentation</vt:lpstr>
      <vt:lpstr>PowerPoint Presentation</vt:lpstr>
      <vt:lpstr>PowerPoint Presentation</vt:lpstr>
      <vt:lpstr>A directed graph (a) and its adjacency list (b)</vt:lpstr>
      <vt:lpstr> A weighted undirected graph (a) and its adjacency list (b)</vt:lpstr>
      <vt:lpstr>Adjacency matrix vs. adjacency list representation </vt:lpstr>
      <vt:lpstr>Graph searching/traversal </vt:lpstr>
      <vt:lpstr>(1) Depth-First-Search (DFS)</vt:lpstr>
      <vt:lpstr>PowerPoint Presentation</vt:lpstr>
      <vt:lpstr>Depth-First-Search – version 1 - Recursive</vt:lpstr>
      <vt:lpstr>PowerPoint Presentation</vt:lpstr>
      <vt:lpstr>PowerPoint Presentation</vt:lpstr>
      <vt:lpstr>Depth-First-Search (DFS) – version 2 uses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Breadth First Search (BFS)</vt:lpstr>
      <vt:lpstr>BFS for general graphs</vt:lpstr>
      <vt:lpstr>PowerPoint Presentation</vt:lpstr>
      <vt:lpstr>PowerPoint Presentation</vt:lpstr>
      <vt:lpstr>PowerPoint Presentation</vt:lpstr>
      <vt:lpstr>PowerPoint Presentation</vt:lpstr>
      <vt:lpstr>PowerPoint Presentation</vt:lpstr>
      <vt:lpstr>Generalizing BFS</vt:lpstr>
      <vt:lpstr>BFS(graph g, vertex v)</vt:lpstr>
      <vt:lpstr>The general BFS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show the BFS traversal, beginning at vertex a</vt:lpstr>
      <vt:lpstr>Topological Sort</vt:lpstr>
      <vt:lpstr>Topological Sort</vt:lpstr>
      <vt:lpstr>PowerPoint Presentation</vt:lpstr>
      <vt:lpstr>PowerPoint Presentation</vt:lpstr>
      <vt:lpstr>Topological sorting algorithm – version 1 </vt:lpstr>
      <vt:lpstr>PowerPoint Presentation</vt:lpstr>
      <vt:lpstr>Topological sorting algorithm – version 2 </vt:lpstr>
      <vt:lpstr>Topological sorting algorithm – other versions</vt:lpstr>
      <vt:lpstr>What is the best route from Dekalb to Batavia?</vt:lpstr>
      <vt:lpstr>Shortest-path problem</vt:lpstr>
      <vt:lpstr>Dijkstra’s algorithm </vt:lpstr>
      <vt:lpstr>Edsger W. Dijkstra</vt:lpstr>
      <vt:lpstr>Dijkstra’s shortest-path algorithm</vt:lpstr>
      <vt:lpstr>Dijkstra’s shortest-path algorithm</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Dijkstra Animated Example</vt:lpstr>
      <vt:lpstr>Find the shortest path from 0 to all other vertices</vt:lpstr>
      <vt:lpstr>Find the shortest path from 0 to all other vertices</vt:lpstr>
      <vt:lpstr>What if unweighted?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2018-12-05T01:34:20Z</dcterms:created>
  <dcterms:modified xsi:type="dcterms:W3CDTF">2018-12-05T01:37:00Z</dcterms:modified>
</cp:coreProperties>
</file>